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00" d="100"/>
          <a:sy n="100" d="100"/>
        </p:scale>
        <p:origin x="9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8491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Pre-session | Have this on screen as people arrive and find seats. Thank the Catalyst Series partners by name in your welcome — James City County, York County Economic &amp; Tourism Development, both Chambers, Williamsburg Economic Development, SCORE, and the Williamsburg Community Foundation — then advance to the title slide to begin.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0:14–0:18 | Address the two emotional poles in the room: the hype-believers and the fearful. The 'confidently wrong' point gets a laugh if you share a quick personal example of AI making something up. Land on: 'assistants, plural — you're the manager.'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0:18–0:21 | This slide lowers the intimidation factor: they're already AI users. Ask for a show of hands on who uses Square or QuickBooks — connect it live. The closing line is the pivot to intentional use, which is the theme of the rest of the session.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0:21–0:28 | Prepare 5 example slides or printouts in advance (mix of genuine and AI-generated; make at least 2 counterintuitive). Keep energy high — 60-90 seconds per round. Reveal answers with a running score ('the room is 2 for 4!'). This is your setup for the misinformation section: call back to it at slide 22.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0:28–0:30 | The one sentence to remember from Section 1. 'You already know how to manage people — manage the tool the same way: delegate, review, keep the relationship work for yourself.' Then transition: 'So what exactly should you delegate? Section 2.'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0:30 | Transition: 'Now the practical part — where does this actually fit in YOUR week?'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0:30–0:34 | This framework carries the whole section. Give one vivid example of each side: a wine shop automating its Tuesday newsletter draft vs. hand-writing a reply to an upset customer. The 'new hire instructions' test is the practical heuristic they'll use in Activity 1.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(+2 min in Section 2) | The framework isn't a feel-good preference — it's what customers are telling researchers. Land the 42% stat hardest: people will PAY for human service, which means your smallness is a pricing advantage, not a handicap. Note the 87% for local services specifically — that's this room. Then the nuance bar keeps you honest: roughly half prefer bots for immediate answers (availability and speed), so the framework cuts both ways. Sources: SurveyMonkey consumer AI study 2025; OnePoll surveys for AnswerConnect/ServiceForge 2026.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0:34–0:38 | Read one full example prompt aloud (the Instagram one) so they hear what 'talking to AI' sounds like — specific, casual, with constraints. Emphasize the time math: newsletter from 2 hours to 20 minutes is the kind of number owners remember.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0:38–0:41 | Frame as 'hours back, not headcount cut.' Ask: 'What would you do with four extra hours a week?' Pause and let someone answer. Note that most of these are features inside tools they already pay for — turn them on before buying anything new.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0:41–0:44 | The disclosure point matters — one bad 'I thought I was talking to a person' moment undoes months of goodwill. Mention that responding to reviews (even with AI-drafted replies) is one of the few free levers that visibly helps local search ranking — bridge to Section 3.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0:00–0:03 | Welcome, thank the Chamber, one-line intro of yourself. Hook: quick story of a local owner drowning in reviews, scheduling, and social posts. Promise: no jargon, no hype — just what's useful. Presenter details are filled 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0:44–0:50 | LIVE DEMO. Have ChatGPT/Claude open in a browser tab, review text pre-copied. BACKUP PLAN: screenshots of each step in your appendix in case wifi fails. Narrate your thinking as you edit the draft — that's the teachable moment. Deliberately show the draft being mediocre before your edit.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0:50–0:53 | Rule 2 is the one to slow down on — give the concrete example: 'Don't paste your customer email list into ChatGPT to "clean it up."' These four rules are printed on the take-home worksheet. Then: 'Time to make this about YOUR business.'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0:53–1:03 | Distribute worksheets before the session so this starts instantly. Circulate during pair time — collect 2-3 good examples you overhear to call on during share-out (warm-call, don't cold-call). Timekeeping matters: use a visible phone timer. Debrief examples become your reference points for the rest of the session.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1:03–1:08 | Say the restart time out loud twice 2014 the slide commits you to five minutes. Start again ON time even if a few are still chatting — it trains the room. Cue up your scam example for slide 23 during the break.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1:08 | Re-energize after break: 'Second half is about the outside world — being found, and not being faked.'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(+2 min at start of Section 3) | Read the top row as one sentence: half your customers scroll for news, nearly half talk to AI, and most now see AI summaries before any search link. Then the turn: they don't trust what they see — only 24% find it easy to tell true from false, and only 29% of chatbot users trust the answers. The opportunity: a trusted, visible LOCAL business is exactly what a skeptical feed-scroller is looking for. Visibility (next slides) earns the eyeballs; authenticity keeps the trust. Sources: Pew social media &amp; news fact sheet + news platform fact sheet, Aug 2025; Pew “Americans and AI 2026,” Feb 2026.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1:08–1:12 | Demystify the algorithm the way you demystified AI: it's a ranking machine fed by signals you control. The 'habits, not budgets' line is the emotional core — small businesses CAN win locally.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1:12–1:16 | Poll: 'Who has claimed their Google Business Profile? Who's updated it this year?' The gap between those two hand counts IS the opportunity. Local phrasing examples land well — swap in ones matching your audience mix (retail, restaurants, services, B&amp;Bs).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1:16–1:20 | Call back to the AI-or-Not game: 'Remember how many of you got fooled? That's the threat model.' Keep tone practical, not scary — every threat here has a defense on slide 24. If you have a real local example (anonymized), one sentence of it makes this section unforgettable.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1:20–1:26 | Prepare one realistic (fabricated) scam email as your next slide or a printed handout — a fake 'Google Business Support' or 'bank details change' email works well. Let the room find the flags before you reveal them. End on the golden rule: verify through a channel you already trust.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0:03–0:08 | Run the three hand-raises (or Slido/Mentimeter if you set it up). Count roughly out loud — 'about half the room' — so people feel seen. Use the result to calibrate: lots of ChatGPT users → go faster in Section 1; few → slow down. The scam-email question plants the seed for the misinformation section later.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1:26–1:30 | The time tags make this feel doable — stress it's ONE hour total. Suggest they calendar it for this week while motivation is high. This full checklist is on the take-home handout. Transition: 'Last piece — how to decide which tools deserve you.'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1:30 | 'Everything until now was knowledge. This section is the decision-making system you leave with.'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1:30–1:34 | Walk the five questions with one sentence each. Question 4 (data) connects back to Rule 2 from the safety slide. The 'in order / stop at any no' framing is what makes this a filter rather than a scorecard — emphasize 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1:34–1:37 | Deliver these with a bit of humor — the room will recognize pitches they've received. 'No export, no exit' usually gets nods. Invite one audience story of a tool pitch that smelled wrong.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1:37–1:41 | Model the thinking out loud, briskly — 45 seconds per question. If the room suggests a different tool, run THAT one instead; a live worked example beats a scripted one. This is the exact process they're about to do themselves.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1:41–1:53 | Solo or pairs, their choice. Circulate and coach — the most common stall is question 3 (time math); help them estimate roughly. During share-out, celebrate at least one 'skip it' verdict publicly: it proves the filter has teeth. This activity IS the 'immediate application' goal delivered.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1:53–1:55 | Mirror of the roadmap slide — the promise, delivered. The 'this week' line converts the session into action: one calendar hold, one pilot. Keep this to 90 seconds; save time for Q&amp;A.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1:55–2:00+ | Deliver the closing line, point to the QR 2014 it links to tford9.github.io/talks/dog-street-ai with the full toolkit. Open Q&amp;A — budget generously; Chamber crowds warm up slowly, so have 2-3 seeded questions ready: 'What's the one tool you'd start with?' / 'Is AI content bad for Google ranking?' / 'What about employee use policies?' Stay after — the best conversations happen at the podium.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0:08–0:10 | State the four takeaways plainly — this is the promise you'll deliver on. Flag the structure: two activities, a break at the midpoint, and a worksheet they keep. Sets the expectation that this is a workshop, not a lecture.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0:10 | Transition line: 'Let's start by clearing the fog.' Keep this slide up only a few seconds.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0:10–0:14 | Read the definition once, slowly. The three sub-points are your talking beats: (1) prediction not knowledge — sets up 'always review its work' later; (2) trained not programmed — why it can sound like you; (3) cost — kill the 'that's for big companies' myth immediately.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0:14–0:16 | Rapid-fire — point and let the room shout. Rounds 1–3 land in unison; round 4 is the payoff: answers scatter (“pizza!” “a salad!” “tacos!”). Name what happened: 'Rounds 1–3 had one overwhelmingly likely answer. Round 4 had MANY plausible ones — you each picked a likely option, not a certain one.' That distinction is exactly what the next slide's dice make visible. NOTE: these 3 new slides add ~5 min to Section 1 — to stay on 90, run AI-or-Not with 3 rounds instead of 5, or trim Q&amp;A.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0:16–0:18 | Bring a real die — the theater is worth it. Take 3–4 shouted predictions, roll, repeat once. Point out: nobody feels dumb for missing a roll, because everyone understands it's about odds, not knowledge. Then plant the loaded-die idea with your hands: 'weight one face… now you'd bet on it.' That's the exact machine we're about to reveal.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0:18–0:20 | The reveal. Walk it: the next-word game = you have a loaded die in your head; the dice = prediction is odds, not certainty; generative AI = a machine that builds a loaded die over EVERY possible next word and rolls it, over and over. Point at the bars: 'trained on millions of pages instead of one lifetime.' The bottom-right box is the payoff — fluency and hallucination are the SAME mechanism, which sets up the 'never publish unreviewed output' rule coming on the next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2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20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37.png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30.png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40.png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41.png"/><Relationship Id="rId4" Type="http://schemas.openxmlformats.org/officeDocument/2006/relationships/image" Target="../media/image1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icons/catalys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8640" y="502920"/>
            <a:ext cx="658368" cy="658368"/>
          </a:xfrm>
          <a:prstGeom prst="ellipse">
            <a:avLst/>
          </a:prstGeom>
          <a:solidFill>
            <a:srgbClr val="0E7C8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3" name="Image 0" descr="icons/quest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816" y="674096"/>
            <a:ext cx="316017" cy="31601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417320" y="457200"/>
            <a:ext cx="10241280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400" b="1" dirty="0">
                <a:solidFill>
                  <a:srgbClr val="123F4A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Two myths to retire today</a:t>
            </a:r>
            <a:endParaRPr lang="en-US" sz="3400" dirty="0"/>
          </a:p>
        </p:txBody>
      </p:sp>
      <p:sp>
        <p:nvSpPr>
          <p:cNvPr id="5" name="Shape 2"/>
          <p:cNvSpPr/>
          <p:nvPr/>
        </p:nvSpPr>
        <p:spPr>
          <a:xfrm>
            <a:off x="548640" y="1645920"/>
            <a:ext cx="5394960" cy="4663440"/>
          </a:xfrm>
          <a:prstGeom prst="roundRect">
            <a:avLst>
              <a:gd name="adj" fmla="val 2353"/>
            </a:avLst>
          </a:prstGeom>
          <a:solidFill>
            <a:srgbClr val="EAF3F3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6" name="Image 1" descr="icons/cros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120" y="1965960"/>
            <a:ext cx="457200" cy="45720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554480" y="1920240"/>
            <a:ext cx="42062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C0392B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Myth: “AI is magic — or a menace”</a:t>
            </a:r>
            <a:endParaRPr lang="en-US" sz="2000" dirty="0"/>
          </a:p>
        </p:txBody>
      </p:sp>
      <p:sp>
        <p:nvSpPr>
          <p:cNvPr id="8" name="Text 4"/>
          <p:cNvSpPr/>
          <p:nvPr/>
        </p:nvSpPr>
        <p:spPr>
          <a:xfrm>
            <a:off x="1005840" y="2697480"/>
            <a:ext cx="4572000" cy="33832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7800" indent="-177800">
              <a:spcAft>
                <a:spcPts val="800"/>
              </a:spcAft>
              <a:buSzPct val="100000"/>
              <a:buChar char="•"/>
            </a:pPr>
            <a:r>
              <a:rPr lang="en-US" sz="1450" dirty="0">
                <a:solidFill>
                  <a:srgbClr val="2636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It doesn't think, feel, or want anything — it completes patterns.</a:t>
            </a:r>
            <a:endParaRPr lang="en-US" sz="1450" dirty="0"/>
          </a:p>
          <a:p>
            <a:pPr marL="177800" indent="-177800">
              <a:spcAft>
                <a:spcPts val="800"/>
              </a:spcAft>
              <a:buSzPct val="100000"/>
              <a:buChar char="•"/>
            </a:pPr>
            <a:r>
              <a:rPr lang="en-US" sz="1450" dirty="0">
                <a:solidFill>
                  <a:srgbClr val="2636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It makes mistakes confidently (“hallucinations”) — never publish unreviewed output.</a:t>
            </a:r>
            <a:endParaRPr lang="en-US" sz="1450" dirty="0"/>
          </a:p>
          <a:p>
            <a:pPr marL="177800" indent="-177800">
              <a:spcAft>
                <a:spcPts val="800"/>
              </a:spcAft>
              <a:buSzPct val="100000"/>
              <a:buChar char="•"/>
            </a:pPr>
            <a:r>
              <a:rPr lang="en-US" sz="1450" dirty="0">
                <a:solidFill>
                  <a:srgbClr val="2636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It won't replace the owner. Judgment, taste, and relationships are still yours.</a:t>
            </a:r>
            <a:endParaRPr lang="en-US" sz="1450" dirty="0"/>
          </a:p>
          <a:p>
            <a:pPr marL="177800" indent="-177800">
              <a:spcAft>
                <a:spcPts val="800"/>
              </a:spcAft>
              <a:buSzPct val="100000"/>
              <a:buChar char="•"/>
            </a:pPr>
            <a:r>
              <a:rPr lang="en-US" sz="1450" dirty="0">
                <a:solidFill>
                  <a:srgbClr val="2636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It isn't one thing: chatbots, schedulers, and photo tools are all “AI.”</a:t>
            </a:r>
            <a:endParaRPr lang="en-US" sz="1450" dirty="0"/>
          </a:p>
        </p:txBody>
      </p:sp>
      <p:sp>
        <p:nvSpPr>
          <p:cNvPr id="9" name="Shape 5"/>
          <p:cNvSpPr/>
          <p:nvPr/>
        </p:nvSpPr>
        <p:spPr>
          <a:xfrm>
            <a:off x="6263640" y="1645920"/>
            <a:ext cx="5394960" cy="4663440"/>
          </a:xfrm>
          <a:prstGeom prst="roundRect">
            <a:avLst>
              <a:gd name="adj" fmla="val 2353"/>
            </a:avLst>
          </a:prstGeom>
          <a:solidFill>
            <a:srgbClr val="EAF3F3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0" name="Image 2" descr="icons/check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5120" y="1965960"/>
            <a:ext cx="457200" cy="457200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7269480" y="1920240"/>
            <a:ext cx="42062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2E8B57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Reality: it's a set of assistants</a:t>
            </a:r>
            <a:endParaRPr lang="en-US" sz="2000" dirty="0"/>
          </a:p>
        </p:txBody>
      </p:sp>
      <p:sp>
        <p:nvSpPr>
          <p:cNvPr id="12" name="Text 7"/>
          <p:cNvSpPr/>
          <p:nvPr/>
        </p:nvSpPr>
        <p:spPr>
          <a:xfrm>
            <a:off x="6720840" y="2697480"/>
            <a:ext cx="4572000" cy="33832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7800" indent="-177800">
              <a:spcAft>
                <a:spcPts val="800"/>
              </a:spcAft>
              <a:buSzPct val="100000"/>
              <a:buChar char="•"/>
            </a:pPr>
            <a:r>
              <a:rPr lang="en-US" sz="1450" dirty="0">
                <a:solidFill>
                  <a:srgbClr val="2636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Great at first drafts: emails, posts, descriptions, replies.</a:t>
            </a:r>
            <a:endParaRPr lang="en-US" sz="1450" dirty="0"/>
          </a:p>
          <a:p>
            <a:pPr marL="177800" indent="-177800">
              <a:spcAft>
                <a:spcPts val="800"/>
              </a:spcAft>
              <a:buSzPct val="100000"/>
              <a:buChar char="•"/>
            </a:pPr>
            <a:r>
              <a:rPr lang="en-US" sz="1450" dirty="0">
                <a:solidFill>
                  <a:srgbClr val="2636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Great at repetition: sorting, summarizing, scheduling, reminders.</a:t>
            </a:r>
            <a:endParaRPr lang="en-US" sz="1450" dirty="0"/>
          </a:p>
          <a:p>
            <a:pPr marL="177800" indent="-177800">
              <a:spcAft>
                <a:spcPts val="800"/>
              </a:spcAft>
              <a:buSzPct val="100000"/>
              <a:buChar char="•"/>
            </a:pPr>
            <a:r>
              <a:rPr lang="en-US" sz="1450" dirty="0">
                <a:solidFill>
                  <a:srgbClr val="2636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Works at your scale — solo shop or 30-person crew.</a:t>
            </a:r>
            <a:endParaRPr lang="en-US" sz="1450" dirty="0"/>
          </a:p>
          <a:p>
            <a:pPr marL="177800" indent="-177800">
              <a:spcAft>
                <a:spcPts val="800"/>
              </a:spcAft>
              <a:buSzPct val="100000"/>
              <a:buChar char="•"/>
            </a:pPr>
            <a:r>
              <a:rPr lang="en-US" sz="1450" dirty="0">
                <a:solidFill>
                  <a:srgbClr val="2636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 direct it. The more specific your instructions, the better the result.</a:t>
            </a:r>
            <a:endParaRPr lang="en-US" sz="14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8640" y="502920"/>
            <a:ext cx="658368" cy="658368"/>
          </a:xfrm>
          <a:prstGeom prst="ellipse">
            <a:avLst/>
          </a:prstGeom>
          <a:solidFill>
            <a:srgbClr val="0E7C8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3" name="Image 0" descr="icons/search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816" y="674096"/>
            <a:ext cx="316017" cy="31601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417320" y="457200"/>
            <a:ext cx="10241280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400" b="1" dirty="0">
                <a:solidFill>
                  <a:srgbClr val="123F4A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Surprise — you're already using it</a:t>
            </a:r>
            <a:endParaRPr lang="en-US" sz="3400" dirty="0"/>
          </a:p>
        </p:txBody>
      </p:sp>
      <p:sp>
        <p:nvSpPr>
          <p:cNvPr id="5" name="Shape 2"/>
          <p:cNvSpPr/>
          <p:nvPr/>
        </p:nvSpPr>
        <p:spPr>
          <a:xfrm>
            <a:off x="548640" y="1600200"/>
            <a:ext cx="11064240" cy="1024128"/>
          </a:xfrm>
          <a:prstGeom prst="roundRect">
            <a:avLst>
              <a:gd name="adj" fmla="val 8929"/>
            </a:avLst>
          </a:prstGeom>
          <a:solidFill>
            <a:srgbClr val="EAF3F3"/>
          </a:solidFill>
          <a:ln w="12700">
            <a:solidFill>
              <a:srgbClr val="EAF3F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822960" y="1783080"/>
            <a:ext cx="658368" cy="658368"/>
          </a:xfrm>
          <a:prstGeom prst="ellipse">
            <a:avLst/>
          </a:prstGeom>
          <a:solidFill>
            <a:srgbClr val="0E7C8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7" name="Image 1" descr="icons/envelop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136" y="1954256"/>
            <a:ext cx="316017" cy="316017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1783080" y="1600200"/>
            <a:ext cx="2834640" cy="10241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23F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inbox</a:t>
            </a:r>
            <a:endParaRPr lang="en-US" sz="1600" dirty="0"/>
          </a:p>
        </p:txBody>
      </p:sp>
      <p:sp>
        <p:nvSpPr>
          <p:cNvPr id="9" name="Text 5"/>
          <p:cNvSpPr/>
          <p:nvPr/>
        </p:nvSpPr>
        <p:spPr>
          <a:xfrm>
            <a:off x="4709160" y="1600200"/>
            <a:ext cx="6675120" cy="10241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dirty="0">
                <a:solidFill>
                  <a:srgbClr val="2636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Spam filtering, priority sorting, and those one-tap suggested replies — all AI, working quietly for years.</a:t>
            </a:r>
            <a:endParaRPr lang="en-US" sz="1350" dirty="0"/>
          </a:p>
        </p:txBody>
      </p:sp>
      <p:sp>
        <p:nvSpPr>
          <p:cNvPr id="10" name="Shape 6"/>
          <p:cNvSpPr/>
          <p:nvPr/>
        </p:nvSpPr>
        <p:spPr>
          <a:xfrm>
            <a:off x="548640" y="2807208"/>
            <a:ext cx="11064240" cy="1024128"/>
          </a:xfrm>
          <a:prstGeom prst="roundRect">
            <a:avLst>
              <a:gd name="adj" fmla="val 8929"/>
            </a:avLst>
          </a:prstGeom>
          <a:solidFill>
            <a:srgbClr val="FFFFFF"/>
          </a:solidFill>
          <a:ln w="12700">
            <a:solidFill>
              <a:srgbClr val="EAF3F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Shape 7"/>
          <p:cNvSpPr/>
          <p:nvPr/>
        </p:nvSpPr>
        <p:spPr>
          <a:xfrm>
            <a:off x="822960" y="2990088"/>
            <a:ext cx="658368" cy="658368"/>
          </a:xfrm>
          <a:prstGeom prst="ellipse">
            <a:avLst/>
          </a:prstGeom>
          <a:solidFill>
            <a:srgbClr val="0E7C8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2" name="Image 2" descr="icons/dollar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4136" y="3161264"/>
            <a:ext cx="316017" cy="316017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1783080" y="2807208"/>
            <a:ext cx="2834640" cy="10241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23F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Square, QuickBooks, Toast</a:t>
            </a:r>
            <a:endParaRPr lang="en-US" sz="1600" dirty="0"/>
          </a:p>
        </p:txBody>
      </p:sp>
      <p:sp>
        <p:nvSpPr>
          <p:cNvPr id="14" name="Text 9"/>
          <p:cNvSpPr/>
          <p:nvPr/>
        </p:nvSpPr>
        <p:spPr>
          <a:xfrm>
            <a:off x="4709160" y="2807208"/>
            <a:ext cx="6675120" cy="10241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dirty="0">
                <a:solidFill>
                  <a:srgbClr val="2636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Sales forecasts, anomaly alerts, auto-categorized expenses, and invoice reminders are machine-learning features.</a:t>
            </a:r>
            <a:endParaRPr lang="en-US" sz="1350" dirty="0"/>
          </a:p>
        </p:txBody>
      </p:sp>
      <p:sp>
        <p:nvSpPr>
          <p:cNvPr id="15" name="Shape 10"/>
          <p:cNvSpPr/>
          <p:nvPr/>
        </p:nvSpPr>
        <p:spPr>
          <a:xfrm>
            <a:off x="548640" y="4014216"/>
            <a:ext cx="11064240" cy="1024128"/>
          </a:xfrm>
          <a:prstGeom prst="roundRect">
            <a:avLst>
              <a:gd name="adj" fmla="val 8929"/>
            </a:avLst>
          </a:prstGeom>
          <a:solidFill>
            <a:srgbClr val="EAF3F3"/>
          </a:solidFill>
          <a:ln w="12700">
            <a:solidFill>
              <a:srgbClr val="EAF3F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Shape 11"/>
          <p:cNvSpPr/>
          <p:nvPr/>
        </p:nvSpPr>
        <p:spPr>
          <a:xfrm>
            <a:off x="822960" y="4197096"/>
            <a:ext cx="658368" cy="658368"/>
          </a:xfrm>
          <a:prstGeom prst="ellipse">
            <a:avLst/>
          </a:prstGeom>
          <a:solidFill>
            <a:srgbClr val="0E7C8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7" name="Image 3" descr="icons/stor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4136" y="4368272"/>
            <a:ext cx="316017" cy="316017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1783080" y="4014216"/>
            <a:ext cx="2834640" cy="10241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23F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Google Business Profile</a:t>
            </a:r>
            <a:endParaRPr lang="en-US" sz="1600" dirty="0"/>
          </a:p>
        </p:txBody>
      </p:sp>
      <p:sp>
        <p:nvSpPr>
          <p:cNvPr id="19" name="Text 13"/>
          <p:cNvSpPr/>
          <p:nvPr/>
        </p:nvSpPr>
        <p:spPr>
          <a:xfrm>
            <a:off x="4709160" y="4014216"/>
            <a:ext cx="6675120" cy="10241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dirty="0">
                <a:solidFill>
                  <a:srgbClr val="2636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Suggested replies to reviews, auto-generated business descriptions, and the search ranking itself.</a:t>
            </a:r>
            <a:endParaRPr lang="en-US" sz="1350" dirty="0"/>
          </a:p>
        </p:txBody>
      </p:sp>
      <p:sp>
        <p:nvSpPr>
          <p:cNvPr id="20" name="Shape 14"/>
          <p:cNvSpPr/>
          <p:nvPr/>
        </p:nvSpPr>
        <p:spPr>
          <a:xfrm>
            <a:off x="548640" y="5221224"/>
            <a:ext cx="11064240" cy="1024128"/>
          </a:xfrm>
          <a:prstGeom prst="roundRect">
            <a:avLst>
              <a:gd name="adj" fmla="val 8929"/>
            </a:avLst>
          </a:prstGeom>
          <a:solidFill>
            <a:srgbClr val="FFFFFF"/>
          </a:solidFill>
          <a:ln w="12700">
            <a:solidFill>
              <a:srgbClr val="EAF3F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" name="Shape 15"/>
          <p:cNvSpPr/>
          <p:nvPr/>
        </p:nvSpPr>
        <p:spPr>
          <a:xfrm>
            <a:off x="822960" y="5404104"/>
            <a:ext cx="658368" cy="658368"/>
          </a:xfrm>
          <a:prstGeom prst="ellipse">
            <a:avLst/>
          </a:prstGeom>
          <a:solidFill>
            <a:srgbClr val="0E7C8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2" name="Image 4" descr="icons/mobi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4136" y="5575280"/>
            <a:ext cx="316017" cy="316017"/>
          </a:xfrm>
          <a:prstGeom prst="rect">
            <a:avLst/>
          </a:prstGeom>
        </p:spPr>
      </p:pic>
      <p:sp>
        <p:nvSpPr>
          <p:cNvPr id="23" name="Text 16"/>
          <p:cNvSpPr/>
          <p:nvPr/>
        </p:nvSpPr>
        <p:spPr>
          <a:xfrm>
            <a:off x="1783080" y="5221224"/>
            <a:ext cx="2834640" cy="10241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23F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phone</a:t>
            </a:r>
            <a:endParaRPr lang="en-US" sz="1600" dirty="0"/>
          </a:p>
        </p:txBody>
      </p:sp>
      <p:sp>
        <p:nvSpPr>
          <p:cNvPr id="24" name="Text 17"/>
          <p:cNvSpPr/>
          <p:nvPr/>
        </p:nvSpPr>
        <p:spPr>
          <a:xfrm>
            <a:off x="4709160" y="5221224"/>
            <a:ext cx="6675120" cy="10241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dirty="0">
                <a:solidFill>
                  <a:srgbClr val="2636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Autocomplete, photo search, maps rerouting around traffic — prediction engines you trust every day.</a:t>
            </a:r>
            <a:endParaRPr lang="en-US" sz="1350" dirty="0"/>
          </a:p>
        </p:txBody>
      </p:sp>
      <p:sp>
        <p:nvSpPr>
          <p:cNvPr id="25" name="Text 18"/>
          <p:cNvSpPr/>
          <p:nvPr/>
        </p:nvSpPr>
        <p:spPr>
          <a:xfrm>
            <a:off x="548640" y="6419088"/>
            <a:ext cx="110642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i="1" dirty="0">
                <a:solidFill>
                  <a:srgbClr val="0E7C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question isn't “should I use AI?” — it's “which AI is worth using on purpose?”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123F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8640" y="502920"/>
            <a:ext cx="2926080" cy="384048"/>
          </a:xfrm>
          <a:prstGeom prst="roundRect">
            <a:avLst>
              <a:gd name="adj" fmla="val 50000"/>
            </a:avLst>
          </a:prstGeom>
          <a:solidFill>
            <a:srgbClr val="F4A34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548640" y="502920"/>
            <a:ext cx="29260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kern="0" spc="200" dirty="0">
                <a:solidFill>
                  <a:srgbClr val="123F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HANDS ON  •  QUICK GAME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548640" y="1005840"/>
            <a:ext cx="1106424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8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AI or Not?</a:t>
            </a:r>
            <a:endParaRPr lang="en-US" sz="3800" dirty="0"/>
          </a:p>
        </p:txBody>
      </p:sp>
      <p:sp>
        <p:nvSpPr>
          <p:cNvPr id="5" name="Text 3"/>
          <p:cNvSpPr/>
          <p:nvPr/>
        </p:nvSpPr>
        <p:spPr>
          <a:xfrm>
            <a:off x="548640" y="1874520"/>
            <a:ext cx="107899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dirty="0">
                <a:solidFill>
                  <a:srgbClr val="BFDCE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I'll show you five real examples. Vote by hand: was it made by a human — or generated by AI?</a:t>
            </a:r>
            <a:endParaRPr lang="en-US" sz="1700" dirty="0"/>
          </a:p>
        </p:txBody>
      </p:sp>
      <p:sp>
        <p:nvSpPr>
          <p:cNvPr id="6" name="Shape 4"/>
          <p:cNvSpPr/>
          <p:nvPr/>
        </p:nvSpPr>
        <p:spPr>
          <a:xfrm>
            <a:off x="548640" y="2697480"/>
            <a:ext cx="2084832" cy="2286000"/>
          </a:xfrm>
          <a:prstGeom prst="roundRect">
            <a:avLst>
              <a:gd name="adj" fmla="val 5263"/>
            </a:avLst>
          </a:prstGeom>
          <a:solidFill>
            <a:srgbClr val="0D303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Shape 5"/>
          <p:cNvSpPr/>
          <p:nvPr/>
        </p:nvSpPr>
        <p:spPr>
          <a:xfrm>
            <a:off x="1243584" y="2971800"/>
            <a:ext cx="694944" cy="694944"/>
          </a:xfrm>
          <a:prstGeom prst="ellipse">
            <a:avLst/>
          </a:prstGeom>
          <a:solidFill>
            <a:srgbClr val="0E7C8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8" name="Image 0" descr="icons/envelop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4269" y="3152485"/>
            <a:ext cx="333573" cy="333573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548640" y="3840480"/>
            <a:ext cx="2084832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4A3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Round 1</a:t>
            </a:r>
            <a:endParaRPr lang="en-US" sz="1300" dirty="0"/>
          </a:p>
        </p:txBody>
      </p:sp>
      <p:sp>
        <p:nvSpPr>
          <p:cNvPr id="10" name="Text 7"/>
          <p:cNvSpPr/>
          <p:nvPr/>
        </p:nvSpPr>
        <p:spPr>
          <a:xfrm>
            <a:off x="658368" y="4206240"/>
            <a:ext cx="1865376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marketing email</a:t>
            </a:r>
            <a:endParaRPr lang="en-US" sz="1350" dirty="0"/>
          </a:p>
        </p:txBody>
      </p:sp>
      <p:sp>
        <p:nvSpPr>
          <p:cNvPr id="11" name="Shape 8"/>
          <p:cNvSpPr/>
          <p:nvPr/>
        </p:nvSpPr>
        <p:spPr>
          <a:xfrm>
            <a:off x="2816352" y="2697480"/>
            <a:ext cx="2084832" cy="2286000"/>
          </a:xfrm>
          <a:prstGeom prst="roundRect">
            <a:avLst>
              <a:gd name="adj" fmla="val 5263"/>
            </a:avLst>
          </a:prstGeom>
          <a:solidFill>
            <a:srgbClr val="0D303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Shape 9"/>
          <p:cNvSpPr/>
          <p:nvPr/>
        </p:nvSpPr>
        <p:spPr>
          <a:xfrm>
            <a:off x="3511296" y="2971800"/>
            <a:ext cx="694944" cy="694944"/>
          </a:xfrm>
          <a:prstGeom prst="ellipse">
            <a:avLst/>
          </a:prstGeom>
          <a:solidFill>
            <a:srgbClr val="0E7C8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3" name="Image 1" descr="icons/sta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1981" y="3152485"/>
            <a:ext cx="333573" cy="333573"/>
          </a:xfrm>
          <a:prstGeom prst="rect">
            <a:avLst/>
          </a:prstGeom>
        </p:spPr>
      </p:pic>
      <p:sp>
        <p:nvSpPr>
          <p:cNvPr id="14" name="Text 10"/>
          <p:cNvSpPr/>
          <p:nvPr/>
        </p:nvSpPr>
        <p:spPr>
          <a:xfrm>
            <a:off x="2816352" y="3840480"/>
            <a:ext cx="2084832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4A3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Round 2</a:t>
            </a:r>
            <a:endParaRPr lang="en-US" sz="1300" dirty="0"/>
          </a:p>
        </p:txBody>
      </p:sp>
      <p:sp>
        <p:nvSpPr>
          <p:cNvPr id="15" name="Text 11"/>
          <p:cNvSpPr/>
          <p:nvPr/>
        </p:nvSpPr>
        <p:spPr>
          <a:xfrm>
            <a:off x="2926080" y="4206240"/>
            <a:ext cx="1865376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5-star customer review</a:t>
            </a:r>
            <a:endParaRPr lang="en-US" sz="1350" dirty="0"/>
          </a:p>
        </p:txBody>
      </p:sp>
      <p:sp>
        <p:nvSpPr>
          <p:cNvPr id="16" name="Shape 12"/>
          <p:cNvSpPr/>
          <p:nvPr/>
        </p:nvSpPr>
        <p:spPr>
          <a:xfrm>
            <a:off x="5084064" y="2697480"/>
            <a:ext cx="2084832" cy="2286000"/>
          </a:xfrm>
          <a:prstGeom prst="roundRect">
            <a:avLst>
              <a:gd name="adj" fmla="val 5263"/>
            </a:avLst>
          </a:prstGeom>
          <a:solidFill>
            <a:srgbClr val="0D303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7" name="Shape 13"/>
          <p:cNvSpPr/>
          <p:nvPr/>
        </p:nvSpPr>
        <p:spPr>
          <a:xfrm>
            <a:off x="5779008" y="2971800"/>
            <a:ext cx="694944" cy="694944"/>
          </a:xfrm>
          <a:prstGeom prst="ellipse">
            <a:avLst/>
          </a:prstGeom>
          <a:solidFill>
            <a:srgbClr val="0E7C8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8" name="Image 2" descr="icons/mobi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9693" y="3152485"/>
            <a:ext cx="333573" cy="333573"/>
          </a:xfrm>
          <a:prstGeom prst="rect">
            <a:avLst/>
          </a:prstGeom>
        </p:spPr>
      </p:pic>
      <p:sp>
        <p:nvSpPr>
          <p:cNvPr id="19" name="Text 14"/>
          <p:cNvSpPr/>
          <p:nvPr/>
        </p:nvSpPr>
        <p:spPr>
          <a:xfrm>
            <a:off x="5084064" y="3840480"/>
            <a:ext cx="2084832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4A3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Round 3</a:t>
            </a:r>
            <a:endParaRPr lang="en-US" sz="1300" dirty="0"/>
          </a:p>
        </p:txBody>
      </p:sp>
      <p:sp>
        <p:nvSpPr>
          <p:cNvPr id="20" name="Text 15"/>
          <p:cNvSpPr/>
          <p:nvPr/>
        </p:nvSpPr>
        <p:spPr>
          <a:xfrm>
            <a:off x="5193792" y="4206240"/>
            <a:ext cx="1865376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product photo</a:t>
            </a:r>
            <a:endParaRPr lang="en-US" sz="1350" dirty="0"/>
          </a:p>
        </p:txBody>
      </p:sp>
      <p:sp>
        <p:nvSpPr>
          <p:cNvPr id="21" name="Shape 16"/>
          <p:cNvSpPr/>
          <p:nvPr/>
        </p:nvSpPr>
        <p:spPr>
          <a:xfrm>
            <a:off x="7351776" y="2697480"/>
            <a:ext cx="2084832" cy="2286000"/>
          </a:xfrm>
          <a:prstGeom prst="roundRect">
            <a:avLst>
              <a:gd name="adj" fmla="val 5263"/>
            </a:avLst>
          </a:prstGeom>
          <a:solidFill>
            <a:srgbClr val="0D303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2" name="Shape 17"/>
          <p:cNvSpPr/>
          <p:nvPr/>
        </p:nvSpPr>
        <p:spPr>
          <a:xfrm>
            <a:off x="8046720" y="2971800"/>
            <a:ext cx="694944" cy="694944"/>
          </a:xfrm>
          <a:prstGeom prst="ellipse">
            <a:avLst/>
          </a:prstGeom>
          <a:solidFill>
            <a:srgbClr val="0E7C8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3" name="Image 3" descr="icons/comment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7405" y="3152485"/>
            <a:ext cx="333573" cy="333573"/>
          </a:xfrm>
          <a:prstGeom prst="rect">
            <a:avLst/>
          </a:prstGeom>
        </p:spPr>
      </p:pic>
      <p:sp>
        <p:nvSpPr>
          <p:cNvPr id="24" name="Text 18"/>
          <p:cNvSpPr/>
          <p:nvPr/>
        </p:nvSpPr>
        <p:spPr>
          <a:xfrm>
            <a:off x="7351776" y="3840480"/>
            <a:ext cx="2084832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4A3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Round 4</a:t>
            </a:r>
            <a:endParaRPr lang="en-US" sz="1300" dirty="0"/>
          </a:p>
        </p:txBody>
      </p:sp>
      <p:sp>
        <p:nvSpPr>
          <p:cNvPr id="25" name="Text 19"/>
          <p:cNvSpPr/>
          <p:nvPr/>
        </p:nvSpPr>
        <p:spPr>
          <a:xfrm>
            <a:off x="7461504" y="4206240"/>
            <a:ext cx="1865376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chatbot reply</a:t>
            </a:r>
            <a:endParaRPr lang="en-US" sz="1350" dirty="0"/>
          </a:p>
        </p:txBody>
      </p:sp>
      <p:sp>
        <p:nvSpPr>
          <p:cNvPr id="26" name="Shape 20"/>
          <p:cNvSpPr/>
          <p:nvPr/>
        </p:nvSpPr>
        <p:spPr>
          <a:xfrm>
            <a:off x="9619488" y="2697480"/>
            <a:ext cx="2084832" cy="2286000"/>
          </a:xfrm>
          <a:prstGeom prst="roundRect">
            <a:avLst>
              <a:gd name="adj" fmla="val 5263"/>
            </a:avLst>
          </a:prstGeom>
          <a:solidFill>
            <a:srgbClr val="0D303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7" name="Shape 21"/>
          <p:cNvSpPr/>
          <p:nvPr/>
        </p:nvSpPr>
        <p:spPr>
          <a:xfrm>
            <a:off x="10314432" y="2971800"/>
            <a:ext cx="694944" cy="694944"/>
          </a:xfrm>
          <a:prstGeom prst="ellipse">
            <a:avLst/>
          </a:prstGeom>
          <a:solidFill>
            <a:srgbClr val="0E7C8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8" name="Image 4" descr="icons/pe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95117" y="3152485"/>
            <a:ext cx="333573" cy="333573"/>
          </a:xfrm>
          <a:prstGeom prst="rect">
            <a:avLst/>
          </a:prstGeom>
        </p:spPr>
      </p:pic>
      <p:sp>
        <p:nvSpPr>
          <p:cNvPr id="29" name="Text 22"/>
          <p:cNvSpPr/>
          <p:nvPr/>
        </p:nvSpPr>
        <p:spPr>
          <a:xfrm>
            <a:off x="9619488" y="3840480"/>
            <a:ext cx="2084832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4A3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Round 5</a:t>
            </a:r>
            <a:endParaRPr lang="en-US" sz="1300" dirty="0"/>
          </a:p>
        </p:txBody>
      </p:sp>
      <p:sp>
        <p:nvSpPr>
          <p:cNvPr id="30" name="Text 23"/>
          <p:cNvSpPr/>
          <p:nvPr/>
        </p:nvSpPr>
        <p:spPr>
          <a:xfrm>
            <a:off x="9729216" y="4206240"/>
            <a:ext cx="1865376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local news blurb</a:t>
            </a:r>
            <a:endParaRPr lang="en-US" sz="1350" dirty="0"/>
          </a:p>
        </p:txBody>
      </p:sp>
      <p:sp>
        <p:nvSpPr>
          <p:cNvPr id="31" name="Shape 24"/>
          <p:cNvSpPr/>
          <p:nvPr/>
        </p:nvSpPr>
        <p:spPr>
          <a:xfrm>
            <a:off x="548640" y="5349240"/>
            <a:ext cx="11064240" cy="960120"/>
          </a:xfrm>
          <a:prstGeom prst="roundRect">
            <a:avLst>
              <a:gd name="adj" fmla="val 11429"/>
            </a:avLst>
          </a:prstGeom>
          <a:solidFill>
            <a:srgbClr val="0A5A6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2" name="Text 25"/>
          <p:cNvSpPr/>
          <p:nvPr/>
        </p:nvSpPr>
        <p:spPr>
          <a:xfrm>
            <a:off x="914400" y="5349240"/>
            <a:ext cx="10332720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F4A3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point:  </a:t>
            </a:r>
            <a:r>
              <a:rPr lang="en-US" sz="16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if this room can't reliably tell the difference, neither can your customers — remember that for Section 3.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8640" y="502920"/>
            <a:ext cx="658368" cy="658368"/>
          </a:xfrm>
          <a:prstGeom prst="ellipse">
            <a:avLst/>
          </a:prstGeom>
          <a:solidFill>
            <a:srgbClr val="0E7C8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3" name="Image 0" descr="icons/lightbul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816" y="674096"/>
            <a:ext cx="316017" cy="31601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417320" y="457200"/>
            <a:ext cx="10241280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400" b="1" dirty="0">
                <a:solidFill>
                  <a:srgbClr val="123F4A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The mindset that makes this work</a:t>
            </a:r>
            <a:endParaRPr lang="en-US" sz="3400" dirty="0"/>
          </a:p>
        </p:txBody>
      </p:sp>
      <p:sp>
        <p:nvSpPr>
          <p:cNvPr id="5" name="Text 2"/>
          <p:cNvSpPr/>
          <p:nvPr/>
        </p:nvSpPr>
        <p:spPr>
          <a:xfrm>
            <a:off x="548640" y="1920240"/>
            <a:ext cx="11064240" cy="18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4400" b="1" dirty="0">
                <a:solidFill>
                  <a:srgbClr val="0E7C86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AI is an assistant.</a:t>
            </a:r>
            <a:endParaRPr lang="en-US" sz="4400" dirty="0"/>
          </a:p>
          <a:p>
            <a:pPr marL="0" indent="0" algn="ctr">
              <a:buNone/>
            </a:pPr>
            <a:r>
              <a:rPr lang="en-US" sz="4400" b="1" dirty="0">
                <a:solidFill>
                  <a:srgbClr val="0E7C86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You are the manager.</a:t>
            </a:r>
            <a:endParaRPr lang="en-US" sz="4400" dirty="0"/>
          </a:p>
        </p:txBody>
      </p:sp>
      <p:sp>
        <p:nvSpPr>
          <p:cNvPr id="6" name="Shape 3"/>
          <p:cNvSpPr/>
          <p:nvPr/>
        </p:nvSpPr>
        <p:spPr>
          <a:xfrm>
            <a:off x="777240" y="4160520"/>
            <a:ext cx="3429000" cy="2057400"/>
          </a:xfrm>
          <a:prstGeom prst="roundRect">
            <a:avLst>
              <a:gd name="adj" fmla="val 5333"/>
            </a:avLst>
          </a:prstGeom>
          <a:solidFill>
            <a:srgbClr val="EAF3F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Shape 4"/>
          <p:cNvSpPr/>
          <p:nvPr/>
        </p:nvSpPr>
        <p:spPr>
          <a:xfrm>
            <a:off x="2148840" y="4434840"/>
            <a:ext cx="685800" cy="685800"/>
          </a:xfrm>
          <a:prstGeom prst="ellipse">
            <a:avLst/>
          </a:prstGeom>
          <a:solidFill>
            <a:srgbClr val="0E7C8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8" name="Image 1" descr="icons/task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7148" y="4613148"/>
            <a:ext cx="329184" cy="329184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777240" y="5257800"/>
            <a:ext cx="34290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50" b="1" dirty="0">
                <a:solidFill>
                  <a:srgbClr val="123F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Delegate the drafts</a:t>
            </a:r>
            <a:endParaRPr lang="en-US" sz="1550" dirty="0"/>
          </a:p>
        </p:txBody>
      </p:sp>
      <p:sp>
        <p:nvSpPr>
          <p:cNvPr id="10" name="Text 6"/>
          <p:cNvSpPr/>
          <p:nvPr/>
        </p:nvSpPr>
        <p:spPr>
          <a:xfrm>
            <a:off x="1005840" y="5623560"/>
            <a:ext cx="29718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50" dirty="0">
                <a:solidFill>
                  <a:srgbClr val="2636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Hand it the first pass — never the final say.</a:t>
            </a:r>
            <a:endParaRPr lang="en-US" sz="1250" dirty="0"/>
          </a:p>
        </p:txBody>
      </p:sp>
      <p:sp>
        <p:nvSpPr>
          <p:cNvPr id="11" name="Shape 7"/>
          <p:cNvSpPr/>
          <p:nvPr/>
        </p:nvSpPr>
        <p:spPr>
          <a:xfrm>
            <a:off x="4480560" y="4160520"/>
            <a:ext cx="3429000" cy="2057400"/>
          </a:xfrm>
          <a:prstGeom prst="roundRect">
            <a:avLst>
              <a:gd name="adj" fmla="val 5333"/>
            </a:avLst>
          </a:prstGeom>
          <a:solidFill>
            <a:srgbClr val="EAF3F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Shape 8"/>
          <p:cNvSpPr/>
          <p:nvPr/>
        </p:nvSpPr>
        <p:spPr>
          <a:xfrm>
            <a:off x="5852160" y="4434840"/>
            <a:ext cx="685800" cy="685800"/>
          </a:xfrm>
          <a:prstGeom prst="ellipse">
            <a:avLst/>
          </a:prstGeom>
          <a:solidFill>
            <a:srgbClr val="0E7C8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3" name="Image 2" descr="icons/ey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0468" y="4613148"/>
            <a:ext cx="329184" cy="329184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4480560" y="5257800"/>
            <a:ext cx="34290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50" b="1" dirty="0">
                <a:solidFill>
                  <a:srgbClr val="123F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Review everything</a:t>
            </a:r>
            <a:endParaRPr lang="en-US" sz="1550" dirty="0"/>
          </a:p>
        </p:txBody>
      </p:sp>
      <p:sp>
        <p:nvSpPr>
          <p:cNvPr id="15" name="Text 10"/>
          <p:cNvSpPr/>
          <p:nvPr/>
        </p:nvSpPr>
        <p:spPr>
          <a:xfrm>
            <a:off x="4709160" y="5623560"/>
            <a:ext cx="29718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50" dirty="0">
                <a:solidFill>
                  <a:srgbClr val="2636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You'd proof a new employee's work. Same rule.</a:t>
            </a:r>
            <a:endParaRPr lang="en-US" sz="1250" dirty="0"/>
          </a:p>
        </p:txBody>
      </p:sp>
      <p:sp>
        <p:nvSpPr>
          <p:cNvPr id="16" name="Shape 11"/>
          <p:cNvSpPr/>
          <p:nvPr/>
        </p:nvSpPr>
        <p:spPr>
          <a:xfrm>
            <a:off x="8183880" y="4160520"/>
            <a:ext cx="3429000" cy="2057400"/>
          </a:xfrm>
          <a:prstGeom prst="roundRect">
            <a:avLst>
              <a:gd name="adj" fmla="val 5333"/>
            </a:avLst>
          </a:prstGeom>
          <a:solidFill>
            <a:srgbClr val="EAF3F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7" name="Shape 12"/>
          <p:cNvSpPr/>
          <p:nvPr/>
        </p:nvSpPr>
        <p:spPr>
          <a:xfrm>
            <a:off x="9555480" y="4434840"/>
            <a:ext cx="685800" cy="685800"/>
          </a:xfrm>
          <a:prstGeom prst="ellipse">
            <a:avLst/>
          </a:prstGeom>
          <a:solidFill>
            <a:srgbClr val="F4A340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8" name="Image 3" descr="icons/handshak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33788" y="4613148"/>
            <a:ext cx="329184" cy="329184"/>
          </a:xfrm>
          <a:prstGeom prst="rect">
            <a:avLst/>
          </a:prstGeom>
        </p:spPr>
      </p:pic>
      <p:sp>
        <p:nvSpPr>
          <p:cNvPr id="19" name="Text 13"/>
          <p:cNvSpPr/>
          <p:nvPr/>
        </p:nvSpPr>
        <p:spPr>
          <a:xfrm>
            <a:off x="8183880" y="5257800"/>
            <a:ext cx="34290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50" b="1" dirty="0">
                <a:solidFill>
                  <a:srgbClr val="123F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Keep the human moments</a:t>
            </a:r>
            <a:endParaRPr lang="en-US" sz="1550" dirty="0"/>
          </a:p>
        </p:txBody>
      </p:sp>
      <p:sp>
        <p:nvSpPr>
          <p:cNvPr id="20" name="Text 14"/>
          <p:cNvSpPr/>
          <p:nvPr/>
        </p:nvSpPr>
        <p:spPr>
          <a:xfrm>
            <a:off x="8412480" y="5623560"/>
            <a:ext cx="29718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50" dirty="0">
                <a:solidFill>
                  <a:srgbClr val="2636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Customers came to Williamsburg for people, not bots.</a:t>
            </a:r>
            <a:endParaRPr lang="en-US" sz="125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123F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640080"/>
            <a:ext cx="4114800" cy="2194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0" b="1" dirty="0">
                <a:solidFill>
                  <a:srgbClr val="0D3038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02</a:t>
            </a:r>
            <a:endParaRPr lang="en-US" sz="13000" dirty="0"/>
          </a:p>
        </p:txBody>
      </p:sp>
      <p:sp>
        <p:nvSpPr>
          <p:cNvPr id="3" name="Shape 1"/>
          <p:cNvSpPr/>
          <p:nvPr/>
        </p:nvSpPr>
        <p:spPr>
          <a:xfrm>
            <a:off x="685800" y="2880360"/>
            <a:ext cx="960120" cy="960120"/>
          </a:xfrm>
          <a:prstGeom prst="ellipse">
            <a:avLst/>
          </a:prstGeom>
          <a:solidFill>
            <a:srgbClr val="F4A340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4" name="Image 0" descr="icons/cog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431" y="3129991"/>
            <a:ext cx="460858" cy="460858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85800" y="3977640"/>
            <a:ext cx="1078992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6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Practical Automation</a:t>
            </a:r>
            <a:endParaRPr lang="en-US" sz="4600" dirty="0"/>
          </a:p>
        </p:txBody>
      </p:sp>
      <p:sp>
        <p:nvSpPr>
          <p:cNvPr id="6" name="Text 3"/>
          <p:cNvSpPr/>
          <p:nvPr/>
        </p:nvSpPr>
        <p:spPr>
          <a:xfrm>
            <a:off x="713232" y="5074920"/>
            <a:ext cx="987552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900" dirty="0">
                <a:solidFill>
                  <a:srgbClr val="BFDCE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simple framework — and real examples across marketing, operations, and customer engagement.</a:t>
            </a:r>
            <a:endParaRPr lang="en-US" sz="1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8640" y="502920"/>
            <a:ext cx="658368" cy="658368"/>
          </a:xfrm>
          <a:prstGeom prst="ellipse">
            <a:avLst/>
          </a:prstGeom>
          <a:solidFill>
            <a:srgbClr val="0E7C8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3" name="Image 0" descr="icons/filt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816" y="674096"/>
            <a:ext cx="316017" cy="31601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417320" y="457200"/>
            <a:ext cx="10241280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400" b="1" dirty="0">
                <a:solidFill>
                  <a:srgbClr val="123F4A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One rule decides everything</a:t>
            </a:r>
            <a:endParaRPr lang="en-US" sz="3400" dirty="0"/>
          </a:p>
        </p:txBody>
      </p:sp>
      <p:sp>
        <p:nvSpPr>
          <p:cNvPr id="5" name="Shape 2"/>
          <p:cNvSpPr/>
          <p:nvPr/>
        </p:nvSpPr>
        <p:spPr>
          <a:xfrm>
            <a:off x="1463040" y="1600200"/>
            <a:ext cx="9235440" cy="1234440"/>
          </a:xfrm>
          <a:prstGeom prst="roundRect">
            <a:avLst>
              <a:gd name="adj" fmla="val 11111"/>
            </a:avLst>
          </a:prstGeom>
          <a:solidFill>
            <a:srgbClr val="123F4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1463040" y="1600200"/>
            <a:ext cx="9235440" cy="1234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0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Automate the repetitive. Keep the personal.</a:t>
            </a:r>
            <a:endParaRPr lang="en-US" sz="3000" dirty="0"/>
          </a:p>
        </p:txBody>
      </p:sp>
      <p:sp>
        <p:nvSpPr>
          <p:cNvPr id="7" name="Shape 4"/>
          <p:cNvSpPr/>
          <p:nvPr/>
        </p:nvSpPr>
        <p:spPr>
          <a:xfrm>
            <a:off x="548640" y="3108960"/>
            <a:ext cx="5394960" cy="3200400"/>
          </a:xfrm>
          <a:prstGeom prst="roundRect">
            <a:avLst>
              <a:gd name="adj" fmla="val 3429"/>
            </a:avLst>
          </a:prstGeom>
          <a:solidFill>
            <a:srgbClr val="EAF3F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Shape 5"/>
          <p:cNvSpPr/>
          <p:nvPr/>
        </p:nvSpPr>
        <p:spPr>
          <a:xfrm>
            <a:off x="914400" y="3429000"/>
            <a:ext cx="640080" cy="640080"/>
          </a:xfrm>
          <a:prstGeom prst="ellipse">
            <a:avLst/>
          </a:prstGeom>
          <a:solidFill>
            <a:srgbClr val="0E7C8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9" name="Image 1" descr="icons/cog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821" y="3595421"/>
            <a:ext cx="307238" cy="307238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1737360" y="3401568"/>
            <a:ext cx="402336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23F4A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Repetitive → automate</a:t>
            </a:r>
            <a:endParaRPr lang="en-US" sz="1800" dirty="0"/>
          </a:p>
        </p:txBody>
      </p:sp>
      <p:sp>
        <p:nvSpPr>
          <p:cNvPr id="11" name="Text 7"/>
          <p:cNvSpPr/>
          <p:nvPr/>
        </p:nvSpPr>
        <p:spPr>
          <a:xfrm>
            <a:off x="960120" y="4251960"/>
            <a:ext cx="4617720" cy="1920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177800" indent="-177800">
              <a:spcAft>
                <a:spcPts val="800"/>
              </a:spcAft>
              <a:buSzPct val="100000"/>
              <a:buChar char="•"/>
            </a:pPr>
            <a:r>
              <a:rPr lang="en-US" sz="1400" dirty="0">
                <a:solidFill>
                  <a:srgbClr val="2636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Anything you do the same way weekly: drafts, sorting, scheduling, reminders, data entry.</a:t>
            </a:r>
            <a:endParaRPr lang="en-US" sz="1400" dirty="0"/>
          </a:p>
          <a:p>
            <a:pPr marL="177800" indent="-177800">
              <a:spcAft>
                <a:spcPts val="800"/>
              </a:spcAft>
              <a:buSzPct val="100000"/>
              <a:buChar char="•"/>
            </a:pPr>
            <a:r>
              <a:rPr lang="en-US" sz="1400" dirty="0">
                <a:solidFill>
                  <a:srgbClr val="2636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Low stakes if imperfect — you review before it ships.</a:t>
            </a:r>
            <a:endParaRPr lang="en-US" sz="1400" dirty="0"/>
          </a:p>
          <a:p>
            <a:pPr marL="177800" indent="-177800">
              <a:spcAft>
                <a:spcPts val="800"/>
              </a:spcAft>
              <a:buSzPct val="100000"/>
              <a:buChar char="•"/>
            </a:pPr>
            <a:r>
              <a:rPr lang="en-US" sz="1400" dirty="0">
                <a:solidFill>
                  <a:srgbClr val="2636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Test: “Could I write instructions for a new hire to do this?”</a:t>
            </a:r>
            <a:endParaRPr lang="en-US" sz="1400" dirty="0"/>
          </a:p>
        </p:txBody>
      </p:sp>
      <p:sp>
        <p:nvSpPr>
          <p:cNvPr id="12" name="Shape 8"/>
          <p:cNvSpPr/>
          <p:nvPr/>
        </p:nvSpPr>
        <p:spPr>
          <a:xfrm>
            <a:off x="6263640" y="3108960"/>
            <a:ext cx="5394960" cy="3200400"/>
          </a:xfrm>
          <a:prstGeom prst="roundRect">
            <a:avLst>
              <a:gd name="adj" fmla="val 3429"/>
            </a:avLst>
          </a:prstGeom>
          <a:solidFill>
            <a:srgbClr val="EAF3F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Shape 9"/>
          <p:cNvSpPr/>
          <p:nvPr/>
        </p:nvSpPr>
        <p:spPr>
          <a:xfrm>
            <a:off x="6629400" y="3429000"/>
            <a:ext cx="640080" cy="640080"/>
          </a:xfrm>
          <a:prstGeom prst="ellipse">
            <a:avLst/>
          </a:prstGeom>
          <a:solidFill>
            <a:srgbClr val="F4A340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4" name="Image 2" descr="icons/handshak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5821" y="3595421"/>
            <a:ext cx="307238" cy="307238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7452360" y="3401568"/>
            <a:ext cx="402336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23F4A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Personal → keep it human</a:t>
            </a:r>
            <a:endParaRPr lang="en-US" sz="1800" dirty="0"/>
          </a:p>
        </p:txBody>
      </p:sp>
      <p:sp>
        <p:nvSpPr>
          <p:cNvPr id="16" name="Text 11"/>
          <p:cNvSpPr/>
          <p:nvPr/>
        </p:nvSpPr>
        <p:spPr>
          <a:xfrm>
            <a:off x="6675120" y="4251960"/>
            <a:ext cx="4617720" cy="1920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177800" indent="-177800">
              <a:spcAft>
                <a:spcPts val="800"/>
              </a:spcAft>
              <a:buSzPct val="100000"/>
              <a:buChar char="•"/>
            </a:pPr>
            <a:r>
              <a:rPr lang="en-US" sz="1400" dirty="0">
                <a:solidFill>
                  <a:srgbClr val="2636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Complaints, condolences, negotiations, community relationships.</a:t>
            </a:r>
            <a:endParaRPr lang="en-US" sz="1400" dirty="0"/>
          </a:p>
          <a:p>
            <a:pPr marL="177800" indent="-177800">
              <a:spcAft>
                <a:spcPts val="800"/>
              </a:spcAft>
              <a:buSzPct val="100000"/>
              <a:buChar char="•"/>
            </a:pPr>
            <a:r>
              <a:rPr lang="en-US" sz="1400" dirty="0">
                <a:solidFill>
                  <a:srgbClr val="2636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Anything where the customer would feel tricked to learn a bot wrote it.</a:t>
            </a:r>
            <a:endParaRPr lang="en-US" sz="1400" dirty="0"/>
          </a:p>
          <a:p>
            <a:pPr marL="177800" indent="-177800">
              <a:spcAft>
                <a:spcPts val="800"/>
              </a:spcAft>
              <a:buSzPct val="100000"/>
              <a:buChar char="•"/>
            </a:pPr>
            <a:r>
              <a:rPr lang="en-US" sz="1400" dirty="0">
                <a:solidFill>
                  <a:srgbClr val="2636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voice, your story, your judgment calls.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8640" y="502920"/>
            <a:ext cx="658368" cy="658368"/>
          </a:xfrm>
          <a:prstGeom prst="ellipse">
            <a:avLst/>
          </a:prstGeom>
          <a:solidFill>
            <a:srgbClr val="0E7C8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3" name="Image 0" descr="icons/handshak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816" y="674096"/>
            <a:ext cx="316017" cy="31601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417320" y="457200"/>
            <a:ext cx="10241280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400" b="1" dirty="0">
                <a:solidFill>
                  <a:srgbClr val="123F4A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“Keep the personal” isn't sentiment — it's strategy</a:t>
            </a:r>
            <a:endParaRPr lang="en-US" sz="3400" dirty="0"/>
          </a:p>
        </p:txBody>
      </p:sp>
      <p:sp>
        <p:nvSpPr>
          <p:cNvPr id="5" name="Shape 2"/>
          <p:cNvSpPr/>
          <p:nvPr/>
        </p:nvSpPr>
        <p:spPr>
          <a:xfrm>
            <a:off x="548640" y="1645920"/>
            <a:ext cx="5349240" cy="1828800"/>
          </a:xfrm>
          <a:prstGeom prst="roundRect">
            <a:avLst>
              <a:gd name="adj" fmla="val 6000"/>
            </a:avLst>
          </a:prstGeom>
          <a:solidFill>
            <a:srgbClr val="EAF3F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822960" y="1874520"/>
            <a:ext cx="173736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800" b="1" dirty="0">
                <a:solidFill>
                  <a:srgbClr val="0E7C86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79%</a:t>
            </a:r>
            <a:endParaRPr lang="en-US" sz="4800" dirty="0"/>
          </a:p>
        </p:txBody>
      </p:sp>
      <p:sp>
        <p:nvSpPr>
          <p:cNvPr id="7" name="Text 4"/>
          <p:cNvSpPr/>
          <p:nvPr/>
        </p:nvSpPr>
        <p:spPr>
          <a:xfrm>
            <a:off x="2697480" y="1828800"/>
            <a:ext cx="306324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spcAft>
                <a:spcPts val="500"/>
              </a:spcAft>
              <a:buNone/>
            </a:pPr>
            <a:r>
              <a:rPr lang="en-US" sz="1400" dirty="0">
                <a:solidFill>
                  <a:srgbClr val="2636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prefer talking to a human over AI in customer service</a:t>
            </a:r>
            <a:endParaRPr lang="en-US" sz="1400" dirty="0"/>
          </a:p>
          <a:p>
            <a:pPr marL="0" indent="0">
              <a:buNone/>
            </a:pPr>
            <a:r>
              <a:rPr lang="en-US" sz="1000" i="1" dirty="0">
                <a:solidFill>
                  <a:srgbClr val="5F72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SurveyMonkey, 2025</a:t>
            </a:r>
            <a:endParaRPr lang="en-US" sz="1400" dirty="0"/>
          </a:p>
        </p:txBody>
      </p:sp>
      <p:sp>
        <p:nvSpPr>
          <p:cNvPr id="8" name="Shape 5"/>
          <p:cNvSpPr/>
          <p:nvPr/>
        </p:nvSpPr>
        <p:spPr>
          <a:xfrm>
            <a:off x="6263640" y="1645920"/>
            <a:ext cx="5349240" cy="1828800"/>
          </a:xfrm>
          <a:prstGeom prst="roundRect">
            <a:avLst>
              <a:gd name="adj" fmla="val 6000"/>
            </a:avLst>
          </a:prstGeom>
          <a:solidFill>
            <a:srgbClr val="EAF3F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6537960" y="1874520"/>
            <a:ext cx="173736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800" b="1" dirty="0">
                <a:solidFill>
                  <a:srgbClr val="0E7C86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73%</a:t>
            </a:r>
            <a:endParaRPr lang="en-US" sz="4800" dirty="0"/>
          </a:p>
        </p:txBody>
      </p:sp>
      <p:sp>
        <p:nvSpPr>
          <p:cNvPr id="10" name="Text 7"/>
          <p:cNvSpPr/>
          <p:nvPr/>
        </p:nvSpPr>
        <p:spPr>
          <a:xfrm>
            <a:off x="8412480" y="1828800"/>
            <a:ext cx="306324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spcAft>
                <a:spcPts val="500"/>
              </a:spcAft>
              <a:buNone/>
            </a:pPr>
            <a:r>
              <a:rPr lang="en-US" sz="1400" dirty="0">
                <a:solidFill>
                  <a:srgbClr val="2636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say they're more loyal to companies that use people, not AI, for service</a:t>
            </a:r>
            <a:endParaRPr lang="en-US" sz="1400" dirty="0"/>
          </a:p>
          <a:p>
            <a:pPr marL="0" indent="0">
              <a:buNone/>
            </a:pPr>
            <a:r>
              <a:rPr lang="en-US" sz="1000" i="1" dirty="0">
                <a:solidFill>
                  <a:srgbClr val="5F72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OnePoll / AnswerConnect, 2026</a:t>
            </a:r>
            <a:endParaRPr lang="en-US" sz="1400" dirty="0"/>
          </a:p>
        </p:txBody>
      </p:sp>
      <p:sp>
        <p:nvSpPr>
          <p:cNvPr id="11" name="Shape 8"/>
          <p:cNvSpPr/>
          <p:nvPr/>
        </p:nvSpPr>
        <p:spPr>
          <a:xfrm>
            <a:off x="548640" y="3749040"/>
            <a:ext cx="5349240" cy="1828800"/>
          </a:xfrm>
          <a:prstGeom prst="roundRect">
            <a:avLst>
              <a:gd name="adj" fmla="val 6000"/>
            </a:avLst>
          </a:prstGeom>
          <a:solidFill>
            <a:srgbClr val="EAF3F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Text 9"/>
          <p:cNvSpPr/>
          <p:nvPr/>
        </p:nvSpPr>
        <p:spPr>
          <a:xfrm>
            <a:off x="822960" y="3977640"/>
            <a:ext cx="173736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800" b="1" dirty="0">
                <a:solidFill>
                  <a:srgbClr val="C97F1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87%</a:t>
            </a:r>
            <a:endParaRPr lang="en-US" sz="4800" dirty="0"/>
          </a:p>
        </p:txBody>
      </p:sp>
      <p:sp>
        <p:nvSpPr>
          <p:cNvPr id="13" name="Text 10"/>
          <p:cNvSpPr/>
          <p:nvPr/>
        </p:nvSpPr>
        <p:spPr>
          <a:xfrm>
            <a:off x="2697480" y="3931920"/>
            <a:ext cx="306324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spcAft>
                <a:spcPts val="500"/>
              </a:spcAft>
              <a:buNone/>
            </a:pPr>
            <a:r>
              <a:rPr lang="en-US" sz="1400" dirty="0">
                <a:solidFill>
                  <a:srgbClr val="2636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want a real person when contacting a local service business</a:t>
            </a:r>
            <a:endParaRPr lang="en-US" sz="1400" dirty="0"/>
          </a:p>
          <a:p>
            <a:pPr marL="0" indent="0">
              <a:buNone/>
            </a:pPr>
            <a:r>
              <a:rPr lang="en-US" sz="1000" i="1" dirty="0">
                <a:solidFill>
                  <a:srgbClr val="5F72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OnePoll survey of 6,000 adults, 2026</a:t>
            </a:r>
            <a:endParaRPr lang="en-US" sz="1400" dirty="0"/>
          </a:p>
        </p:txBody>
      </p:sp>
      <p:sp>
        <p:nvSpPr>
          <p:cNvPr id="14" name="Shape 11"/>
          <p:cNvSpPr/>
          <p:nvPr/>
        </p:nvSpPr>
        <p:spPr>
          <a:xfrm>
            <a:off x="6263640" y="3749040"/>
            <a:ext cx="5349240" cy="1828800"/>
          </a:xfrm>
          <a:prstGeom prst="roundRect">
            <a:avLst>
              <a:gd name="adj" fmla="val 6000"/>
            </a:avLst>
          </a:prstGeom>
          <a:solidFill>
            <a:srgbClr val="EAF3F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5" name="Text 12"/>
          <p:cNvSpPr/>
          <p:nvPr/>
        </p:nvSpPr>
        <p:spPr>
          <a:xfrm>
            <a:off x="6537960" y="3977640"/>
            <a:ext cx="173736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800" b="1" dirty="0">
                <a:solidFill>
                  <a:srgbClr val="0E7C86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42%</a:t>
            </a:r>
            <a:endParaRPr lang="en-US" sz="4800" dirty="0"/>
          </a:p>
        </p:txBody>
      </p:sp>
      <p:sp>
        <p:nvSpPr>
          <p:cNvPr id="16" name="Text 13"/>
          <p:cNvSpPr/>
          <p:nvPr/>
        </p:nvSpPr>
        <p:spPr>
          <a:xfrm>
            <a:off x="8412480" y="3931920"/>
            <a:ext cx="306324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spcAft>
                <a:spcPts val="500"/>
              </a:spcAft>
              <a:buNone/>
            </a:pPr>
            <a:r>
              <a:rPr lang="en-US" sz="1400" dirty="0">
                <a:solidFill>
                  <a:srgbClr val="2636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would pay extra for access to human representatives</a:t>
            </a:r>
            <a:endParaRPr lang="en-US" sz="1400" dirty="0"/>
          </a:p>
          <a:p>
            <a:pPr marL="0" indent="0">
              <a:buNone/>
            </a:pPr>
            <a:r>
              <a:rPr lang="en-US" sz="1000" i="1" dirty="0">
                <a:solidFill>
                  <a:srgbClr val="5F72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SurveyMonkey, 2025</a:t>
            </a:r>
            <a:endParaRPr lang="en-US" sz="1400" dirty="0"/>
          </a:p>
        </p:txBody>
      </p:sp>
      <p:sp>
        <p:nvSpPr>
          <p:cNvPr id="17" name="Shape 14"/>
          <p:cNvSpPr/>
          <p:nvPr/>
        </p:nvSpPr>
        <p:spPr>
          <a:xfrm>
            <a:off x="548640" y="5806440"/>
            <a:ext cx="11064240" cy="777240"/>
          </a:xfrm>
          <a:prstGeom prst="roundRect">
            <a:avLst>
              <a:gd name="adj" fmla="val 14118"/>
            </a:avLst>
          </a:prstGeom>
          <a:solidFill>
            <a:srgbClr val="123F4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Text 15"/>
          <p:cNvSpPr/>
          <p:nvPr/>
        </p:nvSpPr>
        <p:spPr>
          <a:xfrm>
            <a:off x="914400" y="5806440"/>
            <a:ext cx="1033272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50" b="1" dirty="0">
                <a:solidFill>
                  <a:srgbClr val="F4A3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nuance:  </a:t>
            </a:r>
            <a:r>
              <a:rPr lang="en-US" sz="14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about half of consumers prefer a bot for instant answers. Automate the quick stuff, keep the human moments — exactly our rule.</a:t>
            </a:r>
            <a:endParaRPr lang="en-US" sz="145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8640" y="502920"/>
            <a:ext cx="658368" cy="658368"/>
          </a:xfrm>
          <a:prstGeom prst="ellipse">
            <a:avLst/>
          </a:prstGeom>
          <a:solidFill>
            <a:srgbClr val="0E7C8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3" name="Image 0" descr="icons/bullhor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816" y="674096"/>
            <a:ext cx="316017" cy="31601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417320" y="457200"/>
            <a:ext cx="10241280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400" b="1" dirty="0">
                <a:solidFill>
                  <a:srgbClr val="123F4A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Marketing: your always-on drafting desk</a:t>
            </a:r>
            <a:endParaRPr lang="en-US" sz="3400" dirty="0"/>
          </a:p>
        </p:txBody>
      </p:sp>
      <p:sp>
        <p:nvSpPr>
          <p:cNvPr id="5" name="Shape 2"/>
          <p:cNvSpPr/>
          <p:nvPr/>
        </p:nvSpPr>
        <p:spPr>
          <a:xfrm>
            <a:off x="548640" y="1600200"/>
            <a:ext cx="11064240" cy="1024128"/>
          </a:xfrm>
          <a:prstGeom prst="roundRect">
            <a:avLst>
              <a:gd name="adj" fmla="val 8929"/>
            </a:avLst>
          </a:prstGeom>
          <a:solidFill>
            <a:srgbClr val="EAF3F3"/>
          </a:solidFill>
          <a:ln w="12700">
            <a:solidFill>
              <a:srgbClr val="EAF3F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868680" y="1600200"/>
            <a:ext cx="2286000" cy="10241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50" b="1" dirty="0">
                <a:solidFill>
                  <a:srgbClr val="0E7C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Social posts</a:t>
            </a:r>
            <a:endParaRPr lang="en-US" sz="1550" dirty="0"/>
          </a:p>
        </p:txBody>
      </p:sp>
      <p:sp>
        <p:nvSpPr>
          <p:cNvPr id="7" name="Text 4"/>
          <p:cNvSpPr/>
          <p:nvPr/>
        </p:nvSpPr>
        <p:spPr>
          <a:xfrm>
            <a:off x="3291840" y="1600200"/>
            <a:ext cx="5577840" cy="10241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2636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“Write 5 Instagram captions for our fall menu, casual tone, under 30 words each” — then pick and polish.</a:t>
            </a:r>
            <a:endParaRPr lang="en-US" sz="1300" dirty="0"/>
          </a:p>
        </p:txBody>
      </p:sp>
      <p:sp>
        <p:nvSpPr>
          <p:cNvPr id="8" name="Text 5"/>
          <p:cNvSpPr/>
          <p:nvPr/>
        </p:nvSpPr>
        <p:spPr>
          <a:xfrm>
            <a:off x="9006840" y="1600200"/>
            <a:ext cx="2377440" cy="10241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5F72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ChatGPT, Claude, Canva Magic Write</a:t>
            </a:r>
            <a:endParaRPr lang="en-US" sz="1200" dirty="0"/>
          </a:p>
        </p:txBody>
      </p:sp>
      <p:sp>
        <p:nvSpPr>
          <p:cNvPr id="9" name="Shape 6"/>
          <p:cNvSpPr/>
          <p:nvPr/>
        </p:nvSpPr>
        <p:spPr>
          <a:xfrm>
            <a:off x="548640" y="2788920"/>
            <a:ext cx="11064240" cy="1024128"/>
          </a:xfrm>
          <a:prstGeom prst="roundRect">
            <a:avLst>
              <a:gd name="adj" fmla="val 8929"/>
            </a:avLst>
          </a:prstGeom>
          <a:solidFill>
            <a:srgbClr val="FFFFFF"/>
          </a:solidFill>
          <a:ln w="12700">
            <a:solidFill>
              <a:srgbClr val="EAF3F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7"/>
          <p:cNvSpPr/>
          <p:nvPr/>
        </p:nvSpPr>
        <p:spPr>
          <a:xfrm>
            <a:off x="868680" y="2788920"/>
            <a:ext cx="2286000" cy="10241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50" b="1" dirty="0">
                <a:solidFill>
                  <a:srgbClr val="0E7C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Email newsletters</a:t>
            </a:r>
            <a:endParaRPr lang="en-US" sz="1550" dirty="0"/>
          </a:p>
        </p:txBody>
      </p:sp>
      <p:sp>
        <p:nvSpPr>
          <p:cNvPr id="11" name="Text 8"/>
          <p:cNvSpPr/>
          <p:nvPr/>
        </p:nvSpPr>
        <p:spPr>
          <a:xfrm>
            <a:off x="3291840" y="2788920"/>
            <a:ext cx="5577840" cy="10241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2636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Feed it last month's news + upcoming events; it drafts, you edit in your voice. 2 hours → 20 minutes.</a:t>
            </a:r>
            <a:endParaRPr lang="en-US" sz="1300" dirty="0"/>
          </a:p>
        </p:txBody>
      </p:sp>
      <p:sp>
        <p:nvSpPr>
          <p:cNvPr id="12" name="Text 9"/>
          <p:cNvSpPr/>
          <p:nvPr/>
        </p:nvSpPr>
        <p:spPr>
          <a:xfrm>
            <a:off x="9006840" y="2788920"/>
            <a:ext cx="2377440" cy="10241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5F72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Mailchimp AI, Constant Contact</a:t>
            </a:r>
            <a:endParaRPr lang="en-US" sz="1200" dirty="0"/>
          </a:p>
        </p:txBody>
      </p:sp>
      <p:sp>
        <p:nvSpPr>
          <p:cNvPr id="13" name="Shape 10"/>
          <p:cNvSpPr/>
          <p:nvPr/>
        </p:nvSpPr>
        <p:spPr>
          <a:xfrm>
            <a:off x="548640" y="3977640"/>
            <a:ext cx="11064240" cy="1024128"/>
          </a:xfrm>
          <a:prstGeom prst="roundRect">
            <a:avLst>
              <a:gd name="adj" fmla="val 8929"/>
            </a:avLst>
          </a:prstGeom>
          <a:solidFill>
            <a:srgbClr val="EAF3F3"/>
          </a:solidFill>
          <a:ln w="12700">
            <a:solidFill>
              <a:srgbClr val="EAF3F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1"/>
          <p:cNvSpPr/>
          <p:nvPr/>
        </p:nvSpPr>
        <p:spPr>
          <a:xfrm>
            <a:off x="868680" y="3977640"/>
            <a:ext cx="2286000" cy="10241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50" b="1" dirty="0">
                <a:solidFill>
                  <a:srgbClr val="0E7C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Product descriptions</a:t>
            </a:r>
            <a:endParaRPr lang="en-US" sz="1550" dirty="0"/>
          </a:p>
        </p:txBody>
      </p:sp>
      <p:sp>
        <p:nvSpPr>
          <p:cNvPr id="15" name="Text 12"/>
          <p:cNvSpPr/>
          <p:nvPr/>
        </p:nvSpPr>
        <p:spPr>
          <a:xfrm>
            <a:off x="3291840" y="3977640"/>
            <a:ext cx="5577840" cy="10241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2636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Turn a spec list into three description options — pick the one that sounds like you.</a:t>
            </a:r>
            <a:endParaRPr lang="en-US" sz="1300" dirty="0"/>
          </a:p>
        </p:txBody>
      </p:sp>
      <p:sp>
        <p:nvSpPr>
          <p:cNvPr id="16" name="Text 13"/>
          <p:cNvSpPr/>
          <p:nvPr/>
        </p:nvSpPr>
        <p:spPr>
          <a:xfrm>
            <a:off x="9006840" y="3977640"/>
            <a:ext cx="2377440" cy="10241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5F72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Shopify Magic, Claude</a:t>
            </a:r>
            <a:endParaRPr lang="en-US" sz="1200" dirty="0"/>
          </a:p>
        </p:txBody>
      </p:sp>
      <p:sp>
        <p:nvSpPr>
          <p:cNvPr id="17" name="Shape 14"/>
          <p:cNvSpPr/>
          <p:nvPr/>
        </p:nvSpPr>
        <p:spPr>
          <a:xfrm>
            <a:off x="548640" y="5166360"/>
            <a:ext cx="11064240" cy="1024128"/>
          </a:xfrm>
          <a:prstGeom prst="roundRect">
            <a:avLst>
              <a:gd name="adj" fmla="val 8929"/>
            </a:avLst>
          </a:prstGeom>
          <a:solidFill>
            <a:srgbClr val="FFFFFF"/>
          </a:solidFill>
          <a:ln w="12700">
            <a:solidFill>
              <a:srgbClr val="EAF3F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 15"/>
          <p:cNvSpPr/>
          <p:nvPr/>
        </p:nvSpPr>
        <p:spPr>
          <a:xfrm>
            <a:off x="868680" y="5166360"/>
            <a:ext cx="2286000" cy="10241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50" b="1" dirty="0">
                <a:solidFill>
                  <a:srgbClr val="0E7C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Images &amp; flyers</a:t>
            </a:r>
            <a:endParaRPr lang="en-US" sz="1550" dirty="0"/>
          </a:p>
        </p:txBody>
      </p:sp>
      <p:sp>
        <p:nvSpPr>
          <p:cNvPr id="19" name="Text 16"/>
          <p:cNvSpPr/>
          <p:nvPr/>
        </p:nvSpPr>
        <p:spPr>
          <a:xfrm>
            <a:off x="3291840" y="5166360"/>
            <a:ext cx="5577840" cy="10241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2636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Seasonal graphics and event flyers without a designer on retainer.</a:t>
            </a:r>
            <a:endParaRPr lang="en-US" sz="1300" dirty="0"/>
          </a:p>
        </p:txBody>
      </p:sp>
      <p:sp>
        <p:nvSpPr>
          <p:cNvPr id="20" name="Text 17"/>
          <p:cNvSpPr/>
          <p:nvPr/>
        </p:nvSpPr>
        <p:spPr>
          <a:xfrm>
            <a:off x="9006840" y="5166360"/>
            <a:ext cx="2377440" cy="10241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5F72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Canva, Adobe Express</a:t>
            </a:r>
            <a:endParaRPr lang="en-US" sz="1200" dirty="0"/>
          </a:p>
        </p:txBody>
      </p:sp>
      <p:sp>
        <p:nvSpPr>
          <p:cNvPr id="21" name="Text 18"/>
          <p:cNvSpPr/>
          <p:nvPr/>
        </p:nvSpPr>
        <p:spPr>
          <a:xfrm>
            <a:off x="548640" y="6419088"/>
            <a:ext cx="110642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50" i="1" dirty="0">
                <a:solidFill>
                  <a:srgbClr val="5F72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Rule of thumb: AI writes the first draft — you supply the humanity it can't fake.</a:t>
            </a:r>
            <a:endParaRPr lang="en-US" sz="135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8640" y="502920"/>
            <a:ext cx="658368" cy="658368"/>
          </a:xfrm>
          <a:prstGeom prst="ellipse">
            <a:avLst/>
          </a:prstGeom>
          <a:solidFill>
            <a:srgbClr val="0E7C8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3" name="Image 0" descr="icons/cog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816" y="674096"/>
            <a:ext cx="316017" cy="31601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417320" y="457200"/>
            <a:ext cx="10241280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400" b="1" dirty="0">
                <a:solidFill>
                  <a:srgbClr val="123F4A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Operations: quiet hours given back</a:t>
            </a:r>
            <a:endParaRPr lang="en-US" sz="3400" dirty="0"/>
          </a:p>
        </p:txBody>
      </p:sp>
      <p:sp>
        <p:nvSpPr>
          <p:cNvPr id="5" name="Shape 2"/>
          <p:cNvSpPr/>
          <p:nvPr/>
        </p:nvSpPr>
        <p:spPr>
          <a:xfrm>
            <a:off x="548640" y="1645920"/>
            <a:ext cx="5349240" cy="2148840"/>
          </a:xfrm>
          <a:prstGeom prst="roundRect">
            <a:avLst>
              <a:gd name="adj" fmla="val 5106"/>
            </a:avLst>
          </a:prstGeom>
          <a:solidFill>
            <a:srgbClr val="EAF3F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868680" y="1965960"/>
            <a:ext cx="685800" cy="685800"/>
          </a:xfrm>
          <a:prstGeom prst="ellipse">
            <a:avLst/>
          </a:prstGeom>
          <a:solidFill>
            <a:srgbClr val="0E7C8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7" name="Image 1" descr="icons/calenda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988" y="2144268"/>
            <a:ext cx="329184" cy="329184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1783080" y="1947672"/>
            <a:ext cx="39319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23F4A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Scheduling</a:t>
            </a:r>
            <a:endParaRPr lang="en-US" sz="1800" dirty="0"/>
          </a:p>
        </p:txBody>
      </p:sp>
      <p:sp>
        <p:nvSpPr>
          <p:cNvPr id="9" name="Text 5"/>
          <p:cNvSpPr/>
          <p:nvPr/>
        </p:nvSpPr>
        <p:spPr>
          <a:xfrm>
            <a:off x="1783080" y="2468880"/>
            <a:ext cx="388620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2636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Staff shifts, appointment booking, and no-show reminders that send themselves.</a:t>
            </a:r>
            <a:endParaRPr lang="en-US" sz="1300" dirty="0"/>
          </a:p>
        </p:txBody>
      </p:sp>
      <p:sp>
        <p:nvSpPr>
          <p:cNvPr id="10" name="Text 6"/>
          <p:cNvSpPr/>
          <p:nvPr/>
        </p:nvSpPr>
        <p:spPr>
          <a:xfrm>
            <a:off x="1783080" y="3337560"/>
            <a:ext cx="3886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i="1" dirty="0">
                <a:solidFill>
                  <a:srgbClr val="5F72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Square Appointments, Homebase, Calendly</a:t>
            </a:r>
            <a:endParaRPr lang="en-US" sz="1150" dirty="0"/>
          </a:p>
        </p:txBody>
      </p:sp>
      <p:sp>
        <p:nvSpPr>
          <p:cNvPr id="11" name="Shape 7"/>
          <p:cNvSpPr/>
          <p:nvPr/>
        </p:nvSpPr>
        <p:spPr>
          <a:xfrm>
            <a:off x="6263640" y="1645920"/>
            <a:ext cx="5349240" cy="2148840"/>
          </a:xfrm>
          <a:prstGeom prst="roundRect">
            <a:avLst>
              <a:gd name="adj" fmla="val 5106"/>
            </a:avLst>
          </a:prstGeom>
          <a:solidFill>
            <a:srgbClr val="EAF3F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Shape 8"/>
          <p:cNvSpPr/>
          <p:nvPr/>
        </p:nvSpPr>
        <p:spPr>
          <a:xfrm>
            <a:off x="6583680" y="1965960"/>
            <a:ext cx="685800" cy="685800"/>
          </a:xfrm>
          <a:prstGeom prst="ellipse">
            <a:avLst/>
          </a:prstGeom>
          <a:solidFill>
            <a:srgbClr val="0E7C8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3" name="Image 2" descr="icons/dollar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1988" y="2144268"/>
            <a:ext cx="329184" cy="329184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7498080" y="1947672"/>
            <a:ext cx="39319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23F4A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Books &amp; invoices</a:t>
            </a:r>
            <a:endParaRPr lang="en-US" sz="1800" dirty="0"/>
          </a:p>
        </p:txBody>
      </p:sp>
      <p:sp>
        <p:nvSpPr>
          <p:cNvPr id="15" name="Text 10"/>
          <p:cNvSpPr/>
          <p:nvPr/>
        </p:nvSpPr>
        <p:spPr>
          <a:xfrm>
            <a:off x="7498080" y="2468880"/>
            <a:ext cx="388620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2636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Auto-categorized expenses, receipt capture, and polite chase-up emails for late invoices.</a:t>
            </a:r>
            <a:endParaRPr lang="en-US" sz="1300" dirty="0"/>
          </a:p>
        </p:txBody>
      </p:sp>
      <p:sp>
        <p:nvSpPr>
          <p:cNvPr id="16" name="Text 11"/>
          <p:cNvSpPr/>
          <p:nvPr/>
        </p:nvSpPr>
        <p:spPr>
          <a:xfrm>
            <a:off x="7498080" y="3337560"/>
            <a:ext cx="3886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i="1" dirty="0">
                <a:solidFill>
                  <a:srgbClr val="5F72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QuickBooks, Xero, Wave</a:t>
            </a:r>
            <a:endParaRPr lang="en-US" sz="1150" dirty="0"/>
          </a:p>
        </p:txBody>
      </p:sp>
      <p:sp>
        <p:nvSpPr>
          <p:cNvPr id="17" name="Shape 12"/>
          <p:cNvSpPr/>
          <p:nvPr/>
        </p:nvSpPr>
        <p:spPr>
          <a:xfrm>
            <a:off x="548640" y="4069080"/>
            <a:ext cx="5349240" cy="2148840"/>
          </a:xfrm>
          <a:prstGeom prst="roundRect">
            <a:avLst>
              <a:gd name="adj" fmla="val 5106"/>
            </a:avLst>
          </a:prstGeom>
          <a:solidFill>
            <a:srgbClr val="EAF3F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Shape 13"/>
          <p:cNvSpPr/>
          <p:nvPr/>
        </p:nvSpPr>
        <p:spPr>
          <a:xfrm>
            <a:off x="868680" y="4389120"/>
            <a:ext cx="685800" cy="685800"/>
          </a:xfrm>
          <a:prstGeom prst="ellipse">
            <a:avLst/>
          </a:prstGeom>
          <a:solidFill>
            <a:srgbClr val="0E7C8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9" name="Image 3" descr="icons/char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6988" y="4567428"/>
            <a:ext cx="329184" cy="329184"/>
          </a:xfrm>
          <a:prstGeom prst="rect">
            <a:avLst/>
          </a:prstGeom>
        </p:spPr>
      </p:pic>
      <p:sp>
        <p:nvSpPr>
          <p:cNvPr id="20" name="Text 14"/>
          <p:cNvSpPr/>
          <p:nvPr/>
        </p:nvSpPr>
        <p:spPr>
          <a:xfrm>
            <a:off x="1783080" y="4370832"/>
            <a:ext cx="39319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23F4A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Inventory &amp; alerts</a:t>
            </a:r>
            <a:endParaRPr lang="en-US" sz="1800" dirty="0"/>
          </a:p>
        </p:txBody>
      </p:sp>
      <p:sp>
        <p:nvSpPr>
          <p:cNvPr id="21" name="Text 15"/>
          <p:cNvSpPr/>
          <p:nvPr/>
        </p:nvSpPr>
        <p:spPr>
          <a:xfrm>
            <a:off x="1783080" y="4892040"/>
            <a:ext cx="388620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2636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Reorder-point alerts and sales-pattern flags — know Tuesday's rush is coming.</a:t>
            </a:r>
            <a:endParaRPr lang="en-US" sz="1300" dirty="0"/>
          </a:p>
        </p:txBody>
      </p:sp>
      <p:sp>
        <p:nvSpPr>
          <p:cNvPr id="22" name="Text 16"/>
          <p:cNvSpPr/>
          <p:nvPr/>
        </p:nvSpPr>
        <p:spPr>
          <a:xfrm>
            <a:off x="1783080" y="5760720"/>
            <a:ext cx="3886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i="1" dirty="0">
                <a:solidFill>
                  <a:srgbClr val="5F72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Square, Lightspeed, Toast</a:t>
            </a:r>
            <a:endParaRPr lang="en-US" sz="1150" dirty="0"/>
          </a:p>
        </p:txBody>
      </p:sp>
      <p:sp>
        <p:nvSpPr>
          <p:cNvPr id="23" name="Shape 17"/>
          <p:cNvSpPr/>
          <p:nvPr/>
        </p:nvSpPr>
        <p:spPr>
          <a:xfrm>
            <a:off x="6263640" y="4069080"/>
            <a:ext cx="5349240" cy="2148840"/>
          </a:xfrm>
          <a:prstGeom prst="roundRect">
            <a:avLst>
              <a:gd name="adj" fmla="val 5106"/>
            </a:avLst>
          </a:prstGeom>
          <a:solidFill>
            <a:srgbClr val="EAF3F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4" name="Shape 18"/>
          <p:cNvSpPr/>
          <p:nvPr/>
        </p:nvSpPr>
        <p:spPr>
          <a:xfrm>
            <a:off x="6583680" y="4389120"/>
            <a:ext cx="685800" cy="685800"/>
          </a:xfrm>
          <a:prstGeom prst="ellipse">
            <a:avLst/>
          </a:prstGeom>
          <a:solidFill>
            <a:srgbClr val="0E7C8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5" name="Image 4" descr="icons/pe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61988" y="4567428"/>
            <a:ext cx="329184" cy="329184"/>
          </a:xfrm>
          <a:prstGeom prst="rect">
            <a:avLst/>
          </a:prstGeom>
        </p:spPr>
      </p:pic>
      <p:sp>
        <p:nvSpPr>
          <p:cNvPr id="26" name="Text 19"/>
          <p:cNvSpPr/>
          <p:nvPr/>
        </p:nvSpPr>
        <p:spPr>
          <a:xfrm>
            <a:off x="7498080" y="4370832"/>
            <a:ext cx="39319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23F4A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Paperwork &amp; summaries</a:t>
            </a:r>
            <a:endParaRPr lang="en-US" sz="1800" dirty="0"/>
          </a:p>
        </p:txBody>
      </p:sp>
      <p:sp>
        <p:nvSpPr>
          <p:cNvPr id="27" name="Text 20"/>
          <p:cNvSpPr/>
          <p:nvPr/>
        </p:nvSpPr>
        <p:spPr>
          <a:xfrm>
            <a:off x="7498080" y="4892040"/>
            <a:ext cx="388620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2636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Summarize a vendor contract, draft an SOP, turn meeting notes into a task list.</a:t>
            </a:r>
            <a:endParaRPr lang="en-US" sz="1300" dirty="0"/>
          </a:p>
        </p:txBody>
      </p:sp>
      <p:sp>
        <p:nvSpPr>
          <p:cNvPr id="28" name="Text 21"/>
          <p:cNvSpPr/>
          <p:nvPr/>
        </p:nvSpPr>
        <p:spPr>
          <a:xfrm>
            <a:off x="7498080" y="5760720"/>
            <a:ext cx="3886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i="1" dirty="0">
                <a:solidFill>
                  <a:srgbClr val="5F72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ChatGPT, Claude, Copilot</a:t>
            </a:r>
            <a:endParaRPr lang="en-US" sz="115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8640" y="502920"/>
            <a:ext cx="658368" cy="658368"/>
          </a:xfrm>
          <a:prstGeom prst="ellipse">
            <a:avLst/>
          </a:prstGeom>
          <a:solidFill>
            <a:srgbClr val="0E7C8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3" name="Image 0" descr="icons/comment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816" y="674096"/>
            <a:ext cx="316017" cy="31601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417320" y="457200"/>
            <a:ext cx="10241280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400" b="1" dirty="0">
                <a:solidFill>
                  <a:srgbClr val="123F4A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Customer engagement: fast, but still you</a:t>
            </a:r>
            <a:endParaRPr lang="en-US" sz="3400" dirty="0"/>
          </a:p>
        </p:txBody>
      </p:sp>
      <p:sp>
        <p:nvSpPr>
          <p:cNvPr id="5" name="Shape 2"/>
          <p:cNvSpPr/>
          <p:nvPr/>
        </p:nvSpPr>
        <p:spPr>
          <a:xfrm>
            <a:off x="548640" y="1600200"/>
            <a:ext cx="11064240" cy="1042416"/>
          </a:xfrm>
          <a:prstGeom prst="roundRect">
            <a:avLst>
              <a:gd name="adj" fmla="val 8772"/>
            </a:avLst>
          </a:prstGeom>
          <a:solidFill>
            <a:srgbClr val="EAF3F3"/>
          </a:solidFill>
          <a:ln w="12700">
            <a:solidFill>
              <a:srgbClr val="EAF3F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822960" y="1792224"/>
            <a:ext cx="658368" cy="658368"/>
          </a:xfrm>
          <a:prstGeom prst="ellipse">
            <a:avLst/>
          </a:prstGeom>
          <a:solidFill>
            <a:srgbClr val="0E7C8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7" name="Image 1" descr="icons/sta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136" y="1963400"/>
            <a:ext cx="316017" cy="316017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1783080" y="1600200"/>
            <a:ext cx="2651760" cy="10424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0E7C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Review responses</a:t>
            </a:r>
            <a:endParaRPr lang="en-US" sz="1500" dirty="0"/>
          </a:p>
        </p:txBody>
      </p:sp>
      <p:sp>
        <p:nvSpPr>
          <p:cNvPr id="9" name="Text 5"/>
          <p:cNvSpPr/>
          <p:nvPr/>
        </p:nvSpPr>
        <p:spPr>
          <a:xfrm>
            <a:off x="4572000" y="1600200"/>
            <a:ext cx="6812280" cy="10424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2636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Draft replies to every review — you personalize and post. Responding to reviews also helps local search.</a:t>
            </a:r>
            <a:endParaRPr lang="en-US" sz="1250" dirty="0"/>
          </a:p>
        </p:txBody>
      </p:sp>
      <p:sp>
        <p:nvSpPr>
          <p:cNvPr id="10" name="Shape 6"/>
          <p:cNvSpPr/>
          <p:nvPr/>
        </p:nvSpPr>
        <p:spPr>
          <a:xfrm>
            <a:off x="548640" y="2807208"/>
            <a:ext cx="11064240" cy="1042416"/>
          </a:xfrm>
          <a:prstGeom prst="roundRect">
            <a:avLst>
              <a:gd name="adj" fmla="val 8772"/>
            </a:avLst>
          </a:prstGeom>
          <a:solidFill>
            <a:srgbClr val="FFFFFF"/>
          </a:solidFill>
          <a:ln w="12700">
            <a:solidFill>
              <a:srgbClr val="EAF3F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Shape 7"/>
          <p:cNvSpPr/>
          <p:nvPr/>
        </p:nvSpPr>
        <p:spPr>
          <a:xfrm>
            <a:off x="822960" y="2999232"/>
            <a:ext cx="658368" cy="658368"/>
          </a:xfrm>
          <a:prstGeom prst="ellipse">
            <a:avLst/>
          </a:prstGeom>
          <a:solidFill>
            <a:srgbClr val="0E7C8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2" name="Image 2" descr="icons/comment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136" y="3170408"/>
            <a:ext cx="316017" cy="316017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1783080" y="2807208"/>
            <a:ext cx="2651760" cy="10424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0E7C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FAQ chatbot</a:t>
            </a:r>
            <a:endParaRPr lang="en-US" sz="1500" dirty="0"/>
          </a:p>
        </p:txBody>
      </p:sp>
      <p:sp>
        <p:nvSpPr>
          <p:cNvPr id="14" name="Text 9"/>
          <p:cNvSpPr/>
          <p:nvPr/>
        </p:nvSpPr>
        <p:spPr>
          <a:xfrm>
            <a:off x="4572000" y="2807208"/>
            <a:ext cx="6812280" cy="10424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2636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Answer “are you open Sunday?” at 11pm. Scope it to hours, location, parking, menu — and hand off anything else to a human.</a:t>
            </a:r>
            <a:endParaRPr lang="en-US" sz="1250" dirty="0"/>
          </a:p>
        </p:txBody>
      </p:sp>
      <p:sp>
        <p:nvSpPr>
          <p:cNvPr id="15" name="Shape 10"/>
          <p:cNvSpPr/>
          <p:nvPr/>
        </p:nvSpPr>
        <p:spPr>
          <a:xfrm>
            <a:off x="548640" y="4014216"/>
            <a:ext cx="11064240" cy="1042416"/>
          </a:xfrm>
          <a:prstGeom prst="roundRect">
            <a:avLst>
              <a:gd name="adj" fmla="val 8772"/>
            </a:avLst>
          </a:prstGeom>
          <a:solidFill>
            <a:srgbClr val="EAF3F3"/>
          </a:solidFill>
          <a:ln w="12700">
            <a:solidFill>
              <a:srgbClr val="EAF3F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Shape 11"/>
          <p:cNvSpPr/>
          <p:nvPr/>
        </p:nvSpPr>
        <p:spPr>
          <a:xfrm>
            <a:off x="822960" y="4206240"/>
            <a:ext cx="658368" cy="658368"/>
          </a:xfrm>
          <a:prstGeom prst="ellipse">
            <a:avLst/>
          </a:prstGeom>
          <a:solidFill>
            <a:srgbClr val="0E7C8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7" name="Image 3" descr="icons/envelop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4136" y="4377416"/>
            <a:ext cx="316017" cy="316017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1783080" y="4014216"/>
            <a:ext cx="2651760" cy="10424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0E7C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Follow-ups &amp; win-backs</a:t>
            </a:r>
            <a:endParaRPr lang="en-US" sz="1500" dirty="0"/>
          </a:p>
        </p:txBody>
      </p:sp>
      <p:sp>
        <p:nvSpPr>
          <p:cNvPr id="19" name="Text 13"/>
          <p:cNvSpPr/>
          <p:nvPr/>
        </p:nvSpPr>
        <p:spPr>
          <a:xfrm>
            <a:off x="4572000" y="4014216"/>
            <a:ext cx="6812280" cy="10424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2636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“We haven't seen you in a while” notes and post-purchase check-ins, drafted from your templates.</a:t>
            </a:r>
            <a:endParaRPr lang="en-US" sz="1250" dirty="0"/>
          </a:p>
        </p:txBody>
      </p:sp>
      <p:sp>
        <p:nvSpPr>
          <p:cNvPr id="20" name="Shape 14"/>
          <p:cNvSpPr/>
          <p:nvPr/>
        </p:nvSpPr>
        <p:spPr>
          <a:xfrm>
            <a:off x="548640" y="5221224"/>
            <a:ext cx="11064240" cy="1042416"/>
          </a:xfrm>
          <a:prstGeom prst="roundRect">
            <a:avLst>
              <a:gd name="adj" fmla="val 8772"/>
            </a:avLst>
          </a:prstGeom>
          <a:solidFill>
            <a:srgbClr val="FBF1E2"/>
          </a:solidFill>
          <a:ln w="12700">
            <a:solidFill>
              <a:srgbClr val="EAF3F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" name="Shape 15"/>
          <p:cNvSpPr/>
          <p:nvPr/>
        </p:nvSpPr>
        <p:spPr>
          <a:xfrm>
            <a:off x="822960" y="5413248"/>
            <a:ext cx="658368" cy="658368"/>
          </a:xfrm>
          <a:prstGeom prst="ellipse">
            <a:avLst/>
          </a:prstGeom>
          <a:solidFill>
            <a:srgbClr val="F4A340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2" name="Image 4" descr="icons/war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4136" y="5584424"/>
            <a:ext cx="316017" cy="316017"/>
          </a:xfrm>
          <a:prstGeom prst="rect">
            <a:avLst/>
          </a:prstGeom>
        </p:spPr>
      </p:pic>
      <p:sp>
        <p:nvSpPr>
          <p:cNvPr id="23" name="Text 16"/>
          <p:cNvSpPr/>
          <p:nvPr/>
        </p:nvSpPr>
        <p:spPr>
          <a:xfrm>
            <a:off x="1783080" y="5221224"/>
            <a:ext cx="2651760" cy="10424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C97F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Where to draw the line</a:t>
            </a:r>
            <a:endParaRPr lang="en-US" sz="1500" dirty="0"/>
          </a:p>
        </p:txBody>
      </p:sp>
      <p:sp>
        <p:nvSpPr>
          <p:cNvPr id="24" name="Text 17"/>
          <p:cNvSpPr/>
          <p:nvPr/>
        </p:nvSpPr>
        <p:spPr>
          <a:xfrm>
            <a:off x="4572000" y="5221224"/>
            <a:ext cx="6812280" cy="10424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2636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Complaints, refunds, anything emotional: a human, every time. Disclose the bot (“I'm the shop's automated assistant”) — trust survives honesty, not discovery.</a:t>
            </a:r>
            <a:endParaRPr lang="en-US" sz="12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123F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9235440" y="-1463040"/>
            <a:ext cx="4937760" cy="4937760"/>
          </a:xfrm>
          <a:prstGeom prst="ellipse">
            <a:avLst/>
          </a:prstGeom>
          <a:solidFill>
            <a:srgbClr val="0D303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9921240" y="685800"/>
            <a:ext cx="1371600" cy="1371600"/>
          </a:xfrm>
          <a:prstGeom prst="ellipse">
            <a:avLst/>
          </a:prstGeom>
          <a:solidFill>
            <a:srgbClr val="0E7C8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4" name="Image 0" descr="icons/robo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7856" y="1042416"/>
            <a:ext cx="658368" cy="658368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685800" y="1051560"/>
            <a:ext cx="4480560" cy="384048"/>
          </a:xfrm>
          <a:prstGeom prst="roundRect">
            <a:avLst>
              <a:gd name="adj" fmla="val 50000"/>
            </a:avLst>
          </a:prstGeom>
          <a:solidFill>
            <a:srgbClr val="F4A34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685800" y="1051560"/>
            <a:ext cx="448056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kern="0" spc="200" dirty="0">
                <a:solidFill>
                  <a:srgbClr val="123F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GREATER WILLIAMSBURG CHAMBER OF COMMERCE</a:t>
            </a:r>
            <a:endParaRPr lang="en-US" sz="1200" dirty="0"/>
          </a:p>
        </p:txBody>
      </p:sp>
      <p:sp>
        <p:nvSpPr>
          <p:cNvPr id="7" name="Text 4"/>
          <p:cNvSpPr/>
          <p:nvPr/>
        </p:nvSpPr>
        <p:spPr>
          <a:xfrm>
            <a:off x="640080" y="1691640"/>
            <a:ext cx="96012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60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DOG Street AI</a:t>
            </a:r>
            <a:endParaRPr lang="en-US" sz="6000" dirty="0"/>
          </a:p>
        </p:txBody>
      </p:sp>
      <p:sp>
        <p:nvSpPr>
          <p:cNvPr id="8" name="Text 5"/>
          <p:cNvSpPr/>
          <p:nvPr/>
        </p:nvSpPr>
        <p:spPr>
          <a:xfrm>
            <a:off x="685800" y="3154680"/>
            <a:ext cx="841248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dirty="0">
                <a:solidFill>
                  <a:srgbClr val="BFDCE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Practical tools, straight answers, and a plan you can use Monday morning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685800" y="5394960"/>
            <a:ext cx="777240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Presented by  Trenton W. Ford</a:t>
            </a:r>
            <a:endParaRPr lang="en-US" sz="1600" dirty="0"/>
          </a:p>
          <a:p>
            <a:pPr marL="0" indent="0">
              <a:buNone/>
            </a:pPr>
            <a:r>
              <a:rPr lang="en-US" sz="1400" dirty="0">
                <a:solidFill>
                  <a:srgbClr val="9FB9B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twford@wm.edu  •  90-minute interactive workshop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8640" y="502920"/>
            <a:ext cx="658368" cy="658368"/>
          </a:xfrm>
          <a:prstGeom prst="ellipse">
            <a:avLst/>
          </a:prstGeom>
          <a:solidFill>
            <a:srgbClr val="0E7C8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3" name="Image 0" descr="icons/pla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816" y="674096"/>
            <a:ext cx="316017" cy="31601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417320" y="457200"/>
            <a:ext cx="10241280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400" b="1" dirty="0">
                <a:solidFill>
                  <a:srgbClr val="123F4A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Let's watch it work — live</a:t>
            </a:r>
            <a:endParaRPr lang="en-US" sz="3400" dirty="0"/>
          </a:p>
        </p:txBody>
      </p:sp>
      <p:sp>
        <p:nvSpPr>
          <p:cNvPr id="5" name="Text 2"/>
          <p:cNvSpPr/>
          <p:nvPr/>
        </p:nvSpPr>
        <p:spPr>
          <a:xfrm>
            <a:off x="548640" y="1554480"/>
            <a:ext cx="110642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0E7C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task: respond to a real (anonymized) 3-star review</a:t>
            </a:r>
            <a:endParaRPr lang="en-US" sz="1800" dirty="0"/>
          </a:p>
        </p:txBody>
      </p:sp>
      <p:sp>
        <p:nvSpPr>
          <p:cNvPr id="6" name="Shape 3"/>
          <p:cNvSpPr/>
          <p:nvPr/>
        </p:nvSpPr>
        <p:spPr>
          <a:xfrm>
            <a:off x="548640" y="2286000"/>
            <a:ext cx="2688336" cy="2926080"/>
          </a:xfrm>
          <a:prstGeom prst="roundRect">
            <a:avLst>
              <a:gd name="adj" fmla="val 4082"/>
            </a:avLst>
          </a:prstGeom>
          <a:solidFill>
            <a:srgbClr val="EAF3F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Shape 4"/>
          <p:cNvSpPr/>
          <p:nvPr/>
        </p:nvSpPr>
        <p:spPr>
          <a:xfrm>
            <a:off x="1545336" y="2560320"/>
            <a:ext cx="694944" cy="694944"/>
          </a:xfrm>
          <a:prstGeom prst="ellipse">
            <a:avLst/>
          </a:prstGeom>
          <a:solidFill>
            <a:srgbClr val="0E7C8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1545336" y="2560320"/>
            <a:ext cx="694944" cy="6949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1</a:t>
            </a:r>
            <a:endParaRPr lang="en-US" sz="2400" dirty="0"/>
          </a:p>
        </p:txBody>
      </p:sp>
      <p:sp>
        <p:nvSpPr>
          <p:cNvPr id="9" name="Text 6"/>
          <p:cNvSpPr/>
          <p:nvPr/>
        </p:nvSpPr>
        <p:spPr>
          <a:xfrm>
            <a:off x="685800" y="3429000"/>
            <a:ext cx="2414016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50" b="1" dirty="0">
                <a:solidFill>
                  <a:srgbClr val="123F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Paste the review</a:t>
            </a:r>
            <a:endParaRPr lang="en-US" sz="1450" dirty="0"/>
          </a:p>
        </p:txBody>
      </p:sp>
      <p:sp>
        <p:nvSpPr>
          <p:cNvPr id="10" name="Text 7"/>
          <p:cNvSpPr/>
          <p:nvPr/>
        </p:nvSpPr>
        <p:spPr>
          <a:xfrm>
            <a:off x="749808" y="3950208"/>
            <a:ext cx="22860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i="1" dirty="0">
                <a:solidFill>
                  <a:srgbClr val="2636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“Food was great but we waited 40 minutes…”</a:t>
            </a:r>
            <a:endParaRPr lang="en-US" sz="1200" dirty="0"/>
          </a:p>
        </p:txBody>
      </p:sp>
      <p:sp>
        <p:nvSpPr>
          <p:cNvPr id="11" name="Shape 8"/>
          <p:cNvSpPr/>
          <p:nvPr/>
        </p:nvSpPr>
        <p:spPr>
          <a:xfrm>
            <a:off x="3419856" y="2286000"/>
            <a:ext cx="2688336" cy="2926080"/>
          </a:xfrm>
          <a:prstGeom prst="roundRect">
            <a:avLst>
              <a:gd name="adj" fmla="val 4082"/>
            </a:avLst>
          </a:prstGeom>
          <a:solidFill>
            <a:srgbClr val="EAF3F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Shape 9"/>
          <p:cNvSpPr/>
          <p:nvPr/>
        </p:nvSpPr>
        <p:spPr>
          <a:xfrm>
            <a:off x="4416552" y="2560320"/>
            <a:ext cx="694944" cy="694944"/>
          </a:xfrm>
          <a:prstGeom prst="ellipse">
            <a:avLst/>
          </a:prstGeom>
          <a:solidFill>
            <a:srgbClr val="0E7C8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Text 10"/>
          <p:cNvSpPr/>
          <p:nvPr/>
        </p:nvSpPr>
        <p:spPr>
          <a:xfrm>
            <a:off x="4416552" y="2560320"/>
            <a:ext cx="694944" cy="6949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2</a:t>
            </a:r>
            <a:endParaRPr lang="en-US" sz="2400" dirty="0"/>
          </a:p>
        </p:txBody>
      </p:sp>
      <p:sp>
        <p:nvSpPr>
          <p:cNvPr id="14" name="Text 11"/>
          <p:cNvSpPr/>
          <p:nvPr/>
        </p:nvSpPr>
        <p:spPr>
          <a:xfrm>
            <a:off x="3557016" y="3429000"/>
            <a:ext cx="2414016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50" b="1" dirty="0">
                <a:solidFill>
                  <a:srgbClr val="123F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Give it a role + rules</a:t>
            </a:r>
            <a:endParaRPr lang="en-US" sz="1450" dirty="0"/>
          </a:p>
        </p:txBody>
      </p:sp>
      <p:sp>
        <p:nvSpPr>
          <p:cNvPr id="15" name="Text 12"/>
          <p:cNvSpPr/>
          <p:nvPr/>
        </p:nvSpPr>
        <p:spPr>
          <a:xfrm>
            <a:off x="3621024" y="3950208"/>
            <a:ext cx="22860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i="1" dirty="0">
                <a:solidFill>
                  <a:srgbClr val="2636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“You're the owner. Warm, no excuses, under 80 words, invite them back.”</a:t>
            </a:r>
            <a:endParaRPr lang="en-US" sz="1200" dirty="0"/>
          </a:p>
        </p:txBody>
      </p:sp>
      <p:sp>
        <p:nvSpPr>
          <p:cNvPr id="16" name="Shape 13"/>
          <p:cNvSpPr/>
          <p:nvPr/>
        </p:nvSpPr>
        <p:spPr>
          <a:xfrm>
            <a:off x="6291072" y="2286000"/>
            <a:ext cx="2688336" cy="2926080"/>
          </a:xfrm>
          <a:prstGeom prst="roundRect">
            <a:avLst>
              <a:gd name="adj" fmla="val 4082"/>
            </a:avLst>
          </a:prstGeom>
          <a:solidFill>
            <a:srgbClr val="EAF3F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7" name="Shape 14"/>
          <p:cNvSpPr/>
          <p:nvPr/>
        </p:nvSpPr>
        <p:spPr>
          <a:xfrm>
            <a:off x="7287768" y="2560320"/>
            <a:ext cx="694944" cy="694944"/>
          </a:xfrm>
          <a:prstGeom prst="ellipse">
            <a:avLst/>
          </a:prstGeom>
          <a:solidFill>
            <a:srgbClr val="0E7C8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Text 15"/>
          <p:cNvSpPr/>
          <p:nvPr/>
        </p:nvSpPr>
        <p:spPr>
          <a:xfrm>
            <a:off x="7287768" y="2560320"/>
            <a:ext cx="694944" cy="6949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3</a:t>
            </a:r>
            <a:endParaRPr lang="en-US" sz="2400" dirty="0"/>
          </a:p>
        </p:txBody>
      </p:sp>
      <p:sp>
        <p:nvSpPr>
          <p:cNvPr id="19" name="Text 16"/>
          <p:cNvSpPr/>
          <p:nvPr/>
        </p:nvSpPr>
        <p:spPr>
          <a:xfrm>
            <a:off x="6428232" y="3429000"/>
            <a:ext cx="2414016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50" b="1" dirty="0">
                <a:solidFill>
                  <a:srgbClr val="123F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Read the first draft</a:t>
            </a:r>
            <a:endParaRPr lang="en-US" sz="1450" dirty="0"/>
          </a:p>
        </p:txBody>
      </p:sp>
      <p:sp>
        <p:nvSpPr>
          <p:cNvPr id="20" name="Text 17"/>
          <p:cNvSpPr/>
          <p:nvPr/>
        </p:nvSpPr>
        <p:spPr>
          <a:xfrm>
            <a:off x="6492240" y="3950208"/>
            <a:ext cx="22860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i="1" dirty="0">
                <a:solidFill>
                  <a:srgbClr val="2636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Notice: decent, but generic. It doesn't know our Saturday rush story.</a:t>
            </a:r>
            <a:endParaRPr lang="en-US" sz="1200" dirty="0"/>
          </a:p>
        </p:txBody>
      </p:sp>
      <p:sp>
        <p:nvSpPr>
          <p:cNvPr id="21" name="Shape 18"/>
          <p:cNvSpPr/>
          <p:nvPr/>
        </p:nvSpPr>
        <p:spPr>
          <a:xfrm>
            <a:off x="9162288" y="2286000"/>
            <a:ext cx="2688336" cy="2926080"/>
          </a:xfrm>
          <a:prstGeom prst="roundRect">
            <a:avLst>
              <a:gd name="adj" fmla="val 4082"/>
            </a:avLst>
          </a:prstGeom>
          <a:solidFill>
            <a:srgbClr val="EAF3F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2" name="Shape 19"/>
          <p:cNvSpPr/>
          <p:nvPr/>
        </p:nvSpPr>
        <p:spPr>
          <a:xfrm>
            <a:off x="10158984" y="2560320"/>
            <a:ext cx="694944" cy="694944"/>
          </a:xfrm>
          <a:prstGeom prst="ellipse">
            <a:avLst/>
          </a:prstGeom>
          <a:solidFill>
            <a:srgbClr val="F4A34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3" name="Text 20"/>
          <p:cNvSpPr/>
          <p:nvPr/>
        </p:nvSpPr>
        <p:spPr>
          <a:xfrm>
            <a:off x="10158984" y="2560320"/>
            <a:ext cx="694944" cy="6949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4</a:t>
            </a:r>
            <a:endParaRPr lang="en-US" sz="2400" dirty="0"/>
          </a:p>
        </p:txBody>
      </p:sp>
      <p:sp>
        <p:nvSpPr>
          <p:cNvPr id="24" name="Text 21"/>
          <p:cNvSpPr/>
          <p:nvPr/>
        </p:nvSpPr>
        <p:spPr>
          <a:xfrm>
            <a:off x="9299448" y="3429000"/>
            <a:ext cx="2414016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50" b="1" dirty="0">
                <a:solidFill>
                  <a:srgbClr val="123F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Edit like a manager</a:t>
            </a:r>
            <a:endParaRPr lang="en-US" sz="1450" dirty="0"/>
          </a:p>
        </p:txBody>
      </p:sp>
      <p:sp>
        <p:nvSpPr>
          <p:cNvPr id="25" name="Text 22"/>
          <p:cNvSpPr/>
          <p:nvPr/>
        </p:nvSpPr>
        <p:spPr>
          <a:xfrm>
            <a:off x="9363456" y="3950208"/>
            <a:ext cx="22860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i="1" dirty="0">
                <a:solidFill>
                  <a:srgbClr val="2636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Add the specific fix we made. Cut the corporate phrases. Now it's ours.</a:t>
            </a:r>
            <a:endParaRPr lang="en-US" sz="1200" dirty="0"/>
          </a:p>
        </p:txBody>
      </p:sp>
      <p:sp>
        <p:nvSpPr>
          <p:cNvPr id="26" name="Shape 23"/>
          <p:cNvSpPr/>
          <p:nvPr/>
        </p:nvSpPr>
        <p:spPr>
          <a:xfrm>
            <a:off x="548640" y="5532120"/>
            <a:ext cx="11064240" cy="868680"/>
          </a:xfrm>
          <a:prstGeom prst="roundRect">
            <a:avLst>
              <a:gd name="adj" fmla="val 12632"/>
            </a:avLst>
          </a:prstGeom>
          <a:solidFill>
            <a:srgbClr val="123F4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7" name="Text 24"/>
          <p:cNvSpPr/>
          <p:nvPr/>
        </p:nvSpPr>
        <p:spPr>
          <a:xfrm>
            <a:off x="914400" y="5532120"/>
            <a:ext cx="1033272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F4A3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Watch for step 4.  </a:t>
            </a:r>
            <a:r>
              <a:rPr lang="en-US" sz="15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edit is the skill. The tool gets you 70% of the way in 10 seconds — your 30% is what customers actually feel.</a:t>
            </a:r>
            <a:endParaRPr lang="en-US" sz="15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8640" y="502920"/>
            <a:ext cx="658368" cy="658368"/>
          </a:xfrm>
          <a:prstGeom prst="ellipse">
            <a:avLst/>
          </a:prstGeom>
          <a:solidFill>
            <a:srgbClr val="0E7C8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3" name="Image 0" descr="icons/shiel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816" y="674096"/>
            <a:ext cx="316017" cy="31601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417320" y="457200"/>
            <a:ext cx="10241280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400" b="1" dirty="0">
                <a:solidFill>
                  <a:srgbClr val="123F4A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Four rules before you automate anything</a:t>
            </a:r>
            <a:endParaRPr lang="en-US" sz="3400" dirty="0"/>
          </a:p>
        </p:txBody>
      </p:sp>
      <p:sp>
        <p:nvSpPr>
          <p:cNvPr id="5" name="Shape 2"/>
          <p:cNvSpPr/>
          <p:nvPr/>
        </p:nvSpPr>
        <p:spPr>
          <a:xfrm>
            <a:off x="548640" y="1645920"/>
            <a:ext cx="5349240" cy="2148840"/>
          </a:xfrm>
          <a:prstGeom prst="roundRect">
            <a:avLst>
              <a:gd name="adj" fmla="val 5106"/>
            </a:avLst>
          </a:prstGeom>
          <a:solidFill>
            <a:srgbClr val="EAF3F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868680" y="1965960"/>
            <a:ext cx="685800" cy="685800"/>
          </a:xfrm>
          <a:prstGeom prst="ellipse">
            <a:avLst/>
          </a:prstGeom>
          <a:solidFill>
            <a:srgbClr val="0E7C8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7" name="Image 1" descr="icons/ey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988" y="2144268"/>
            <a:ext cx="329184" cy="329184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1783080" y="1947672"/>
            <a:ext cx="39776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123F4A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1. Human reviews everything</a:t>
            </a:r>
            <a:endParaRPr lang="en-US" sz="1700" dirty="0"/>
          </a:p>
        </p:txBody>
      </p:sp>
      <p:sp>
        <p:nvSpPr>
          <p:cNvPr id="9" name="Text 5"/>
          <p:cNvSpPr/>
          <p:nvPr/>
        </p:nvSpPr>
        <p:spPr>
          <a:xfrm>
            <a:off x="1783080" y="2514600"/>
            <a:ext cx="393192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2636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Nothing AI writes reaches a customer without your eyes on it. No exceptions in year one.</a:t>
            </a:r>
            <a:endParaRPr lang="en-US" sz="1300" dirty="0"/>
          </a:p>
        </p:txBody>
      </p:sp>
      <p:sp>
        <p:nvSpPr>
          <p:cNvPr id="10" name="Shape 6"/>
          <p:cNvSpPr/>
          <p:nvPr/>
        </p:nvSpPr>
        <p:spPr>
          <a:xfrm>
            <a:off x="6263640" y="1645920"/>
            <a:ext cx="5349240" cy="2148840"/>
          </a:xfrm>
          <a:prstGeom prst="roundRect">
            <a:avLst>
              <a:gd name="adj" fmla="val 5106"/>
            </a:avLst>
          </a:prstGeom>
          <a:solidFill>
            <a:srgbClr val="FBF1E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Shape 7"/>
          <p:cNvSpPr/>
          <p:nvPr/>
        </p:nvSpPr>
        <p:spPr>
          <a:xfrm>
            <a:off x="6583680" y="1965960"/>
            <a:ext cx="685800" cy="685800"/>
          </a:xfrm>
          <a:prstGeom prst="ellipse">
            <a:avLst/>
          </a:prstGeom>
          <a:solidFill>
            <a:srgbClr val="F4A340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2" name="Image 2" descr="icons/lock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1988" y="2144268"/>
            <a:ext cx="329184" cy="329184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7498080" y="1947672"/>
            <a:ext cx="39776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123F4A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2. Never paste sensitive data</a:t>
            </a:r>
            <a:endParaRPr lang="en-US" sz="1700" dirty="0"/>
          </a:p>
        </p:txBody>
      </p:sp>
      <p:sp>
        <p:nvSpPr>
          <p:cNvPr id="14" name="Text 9"/>
          <p:cNvSpPr/>
          <p:nvPr/>
        </p:nvSpPr>
        <p:spPr>
          <a:xfrm>
            <a:off x="7498080" y="2514600"/>
            <a:ext cx="393192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2636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 customer lists, card numbers, health info, or employee records into public AI tools. Assume anything you paste could be seen.</a:t>
            </a:r>
            <a:endParaRPr lang="en-US" sz="1300" dirty="0"/>
          </a:p>
        </p:txBody>
      </p:sp>
      <p:sp>
        <p:nvSpPr>
          <p:cNvPr id="15" name="Shape 10"/>
          <p:cNvSpPr/>
          <p:nvPr/>
        </p:nvSpPr>
        <p:spPr>
          <a:xfrm>
            <a:off x="548640" y="4069080"/>
            <a:ext cx="5349240" cy="2148840"/>
          </a:xfrm>
          <a:prstGeom prst="roundRect">
            <a:avLst>
              <a:gd name="adj" fmla="val 5106"/>
            </a:avLst>
          </a:prstGeom>
          <a:solidFill>
            <a:srgbClr val="EAF3F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Shape 11"/>
          <p:cNvSpPr/>
          <p:nvPr/>
        </p:nvSpPr>
        <p:spPr>
          <a:xfrm>
            <a:off x="868680" y="4389120"/>
            <a:ext cx="685800" cy="685800"/>
          </a:xfrm>
          <a:prstGeom prst="ellipse">
            <a:avLst/>
          </a:prstGeom>
          <a:solidFill>
            <a:srgbClr val="0E7C8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7" name="Image 3" descr="icons/flask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6988" y="4567428"/>
            <a:ext cx="329184" cy="329184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1783080" y="4370832"/>
            <a:ext cx="39776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123F4A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3. Start free, start small</a:t>
            </a:r>
            <a:endParaRPr lang="en-US" sz="1700" dirty="0"/>
          </a:p>
        </p:txBody>
      </p:sp>
      <p:sp>
        <p:nvSpPr>
          <p:cNvPr id="19" name="Text 13"/>
          <p:cNvSpPr/>
          <p:nvPr/>
        </p:nvSpPr>
        <p:spPr>
          <a:xfrm>
            <a:off x="1783080" y="4937760"/>
            <a:ext cx="393192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2636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Pilot one tool on one task for two weeks before paying or expanding. Free tiers exist to be used.</a:t>
            </a:r>
            <a:endParaRPr lang="en-US" sz="1300" dirty="0"/>
          </a:p>
        </p:txBody>
      </p:sp>
      <p:sp>
        <p:nvSpPr>
          <p:cNvPr id="20" name="Shape 14"/>
          <p:cNvSpPr/>
          <p:nvPr/>
        </p:nvSpPr>
        <p:spPr>
          <a:xfrm>
            <a:off x="6263640" y="4069080"/>
            <a:ext cx="5349240" cy="2148840"/>
          </a:xfrm>
          <a:prstGeom prst="roundRect">
            <a:avLst>
              <a:gd name="adj" fmla="val 5106"/>
            </a:avLst>
          </a:prstGeom>
          <a:solidFill>
            <a:srgbClr val="EAF3F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1" name="Shape 15"/>
          <p:cNvSpPr/>
          <p:nvPr/>
        </p:nvSpPr>
        <p:spPr>
          <a:xfrm>
            <a:off x="6583680" y="4389120"/>
            <a:ext cx="685800" cy="685800"/>
          </a:xfrm>
          <a:prstGeom prst="ellipse">
            <a:avLst/>
          </a:prstGeom>
          <a:solidFill>
            <a:srgbClr val="0E7C8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2" name="Image 4" descr="icons/clock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61988" y="4567428"/>
            <a:ext cx="329184" cy="329184"/>
          </a:xfrm>
          <a:prstGeom prst="rect">
            <a:avLst/>
          </a:prstGeom>
        </p:spPr>
      </p:pic>
      <p:sp>
        <p:nvSpPr>
          <p:cNvPr id="23" name="Text 16"/>
          <p:cNvSpPr/>
          <p:nvPr/>
        </p:nvSpPr>
        <p:spPr>
          <a:xfrm>
            <a:off x="7498080" y="4370832"/>
            <a:ext cx="39776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123F4A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4. One tool at a time</a:t>
            </a:r>
            <a:endParaRPr lang="en-US" sz="1700" dirty="0"/>
          </a:p>
        </p:txBody>
      </p:sp>
      <p:sp>
        <p:nvSpPr>
          <p:cNvPr id="24" name="Text 17"/>
          <p:cNvSpPr/>
          <p:nvPr/>
        </p:nvSpPr>
        <p:spPr>
          <a:xfrm>
            <a:off x="7498080" y="4937760"/>
            <a:ext cx="393192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2636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Adopting three tools at once means abandoning three tools by March. Master one, then add.</a:t>
            </a:r>
            <a:endParaRPr lang="en-US" sz="13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solidFill>
          <a:srgbClr val="123F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8640" y="502920"/>
            <a:ext cx="3657600" cy="384048"/>
          </a:xfrm>
          <a:prstGeom prst="roundRect">
            <a:avLst>
              <a:gd name="adj" fmla="val 50000"/>
            </a:avLst>
          </a:prstGeom>
          <a:solidFill>
            <a:srgbClr val="F4A34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548640" y="502920"/>
            <a:ext cx="36576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kern="0" spc="200" dirty="0">
                <a:solidFill>
                  <a:srgbClr val="123F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HANDS ON  •  ACTIVITY 1  •  10 MIN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548640" y="1005840"/>
            <a:ext cx="1106424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8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Find your one task</a:t>
            </a:r>
            <a:endParaRPr lang="en-US" sz="3800" dirty="0"/>
          </a:p>
        </p:txBody>
      </p:sp>
      <p:sp>
        <p:nvSpPr>
          <p:cNvPr id="5" name="Shape 3"/>
          <p:cNvSpPr/>
          <p:nvPr/>
        </p:nvSpPr>
        <p:spPr>
          <a:xfrm>
            <a:off x="548640" y="2057400"/>
            <a:ext cx="11064240" cy="1170432"/>
          </a:xfrm>
          <a:prstGeom prst="roundRect">
            <a:avLst>
              <a:gd name="adj" fmla="val 9375"/>
            </a:avLst>
          </a:prstGeom>
          <a:solidFill>
            <a:srgbClr val="0D303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868680" y="2295144"/>
            <a:ext cx="694944" cy="694944"/>
          </a:xfrm>
          <a:prstGeom prst="ellipse">
            <a:avLst/>
          </a:prstGeom>
          <a:solidFill>
            <a:srgbClr val="0E7C8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7" name="Image 0" descr="icons/pe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365" y="2475829"/>
            <a:ext cx="333573" cy="333573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1828800" y="2057400"/>
            <a:ext cx="2194560" cy="11704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F4A3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Solo — 3 min</a:t>
            </a:r>
            <a:endParaRPr lang="en-US" sz="1600" dirty="0"/>
          </a:p>
        </p:txBody>
      </p:sp>
      <p:sp>
        <p:nvSpPr>
          <p:cNvPr id="9" name="Text 6"/>
          <p:cNvSpPr/>
          <p:nvPr/>
        </p:nvSpPr>
        <p:spPr>
          <a:xfrm>
            <a:off x="4160520" y="2057400"/>
            <a:ext cx="7223760" cy="11704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 your worksheet, list the 3 most repetitive tasks in your week. Be specific: “Monday inventory count,” not “admin.”</a:t>
            </a:r>
            <a:endParaRPr lang="en-US" sz="1400" dirty="0"/>
          </a:p>
        </p:txBody>
      </p:sp>
      <p:sp>
        <p:nvSpPr>
          <p:cNvPr id="10" name="Shape 7"/>
          <p:cNvSpPr/>
          <p:nvPr/>
        </p:nvSpPr>
        <p:spPr>
          <a:xfrm>
            <a:off x="548640" y="3429000"/>
            <a:ext cx="11064240" cy="1170432"/>
          </a:xfrm>
          <a:prstGeom prst="roundRect">
            <a:avLst>
              <a:gd name="adj" fmla="val 9375"/>
            </a:avLst>
          </a:prstGeom>
          <a:solidFill>
            <a:srgbClr val="0D303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Shape 8"/>
          <p:cNvSpPr/>
          <p:nvPr/>
        </p:nvSpPr>
        <p:spPr>
          <a:xfrm>
            <a:off x="868680" y="3666744"/>
            <a:ext cx="694944" cy="694944"/>
          </a:xfrm>
          <a:prstGeom prst="ellipse">
            <a:avLst/>
          </a:prstGeom>
          <a:solidFill>
            <a:srgbClr val="0E7C8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2" name="Image 1" descr="icons/user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9365" y="3847429"/>
            <a:ext cx="333573" cy="333573"/>
          </a:xfrm>
          <a:prstGeom prst="rect">
            <a:avLst/>
          </a:prstGeom>
        </p:spPr>
      </p:pic>
      <p:sp>
        <p:nvSpPr>
          <p:cNvPr id="13" name="Text 9"/>
          <p:cNvSpPr/>
          <p:nvPr/>
        </p:nvSpPr>
        <p:spPr>
          <a:xfrm>
            <a:off x="1828800" y="3429000"/>
            <a:ext cx="2194560" cy="11704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F4A3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Pairs — 4 min</a:t>
            </a:r>
            <a:endParaRPr lang="en-US" sz="1600" dirty="0"/>
          </a:p>
        </p:txBody>
      </p:sp>
      <p:sp>
        <p:nvSpPr>
          <p:cNvPr id="14" name="Text 10"/>
          <p:cNvSpPr/>
          <p:nvPr/>
        </p:nvSpPr>
        <p:spPr>
          <a:xfrm>
            <a:off x="4160520" y="3429000"/>
            <a:ext cx="7223760" cy="11704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Compare lists with a neighbor. Use the test: “Could I write instructions for a new hire to do this?” Pick each person's best automation candidate.</a:t>
            </a:r>
            <a:endParaRPr lang="en-US" sz="1400" dirty="0"/>
          </a:p>
        </p:txBody>
      </p:sp>
      <p:sp>
        <p:nvSpPr>
          <p:cNvPr id="15" name="Shape 11"/>
          <p:cNvSpPr/>
          <p:nvPr/>
        </p:nvSpPr>
        <p:spPr>
          <a:xfrm>
            <a:off x="548640" y="4800600"/>
            <a:ext cx="11064240" cy="1170432"/>
          </a:xfrm>
          <a:prstGeom prst="roundRect">
            <a:avLst>
              <a:gd name="adj" fmla="val 9375"/>
            </a:avLst>
          </a:prstGeom>
          <a:solidFill>
            <a:srgbClr val="0D303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Shape 12"/>
          <p:cNvSpPr/>
          <p:nvPr/>
        </p:nvSpPr>
        <p:spPr>
          <a:xfrm>
            <a:off x="868680" y="5038344"/>
            <a:ext cx="694944" cy="694944"/>
          </a:xfrm>
          <a:prstGeom prst="ellipse">
            <a:avLst/>
          </a:prstGeom>
          <a:solidFill>
            <a:srgbClr val="F4A340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7" name="Image 2" descr="icons/bullhor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9365" y="5219029"/>
            <a:ext cx="333573" cy="333573"/>
          </a:xfrm>
          <a:prstGeom prst="rect">
            <a:avLst/>
          </a:prstGeom>
        </p:spPr>
      </p:pic>
      <p:sp>
        <p:nvSpPr>
          <p:cNvPr id="18" name="Text 13"/>
          <p:cNvSpPr/>
          <p:nvPr/>
        </p:nvSpPr>
        <p:spPr>
          <a:xfrm>
            <a:off x="1828800" y="4800600"/>
            <a:ext cx="2194560" cy="11704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F4A3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Room — 3 min</a:t>
            </a:r>
            <a:endParaRPr lang="en-US" sz="1600" dirty="0"/>
          </a:p>
        </p:txBody>
      </p:sp>
      <p:sp>
        <p:nvSpPr>
          <p:cNvPr id="19" name="Text 14"/>
          <p:cNvSpPr/>
          <p:nvPr/>
        </p:nvSpPr>
        <p:spPr>
          <a:xfrm>
            <a:off x="4160520" y="4800600"/>
            <a:ext cx="7223760" cy="11704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few volunteers share their pick. Keep your worksheet — you'll use this exact task again in Activity 2.</a:t>
            </a:r>
            <a:endParaRPr lang="en-US" sz="1400" dirty="0"/>
          </a:p>
        </p:txBody>
      </p:sp>
      <p:sp>
        <p:nvSpPr>
          <p:cNvPr id="20" name="Text 15"/>
          <p:cNvSpPr/>
          <p:nvPr/>
        </p:nvSpPr>
        <p:spPr>
          <a:xfrm>
            <a:off x="548640" y="6355080"/>
            <a:ext cx="110642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50" i="1" dirty="0">
                <a:solidFill>
                  <a:srgbClr val="9FB9B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Meet someone new — this is a Chamber event, after all.</a:t>
            </a:r>
            <a:endParaRPr lang="en-US" sz="135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solidFill>
          <a:srgbClr val="123F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13248" y="1371600"/>
            <a:ext cx="1371600" cy="1371600"/>
          </a:xfrm>
          <a:prstGeom prst="ellipse">
            <a:avLst/>
          </a:prstGeom>
          <a:solidFill>
            <a:srgbClr val="F4A340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3" name="Image 0" descr="icons/coffe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9864" y="1728216"/>
            <a:ext cx="658368" cy="65836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48640" y="3017520"/>
            <a:ext cx="1106424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48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Take five</a:t>
            </a:r>
            <a:endParaRPr lang="en-US" sz="4800" dirty="0"/>
          </a:p>
        </p:txBody>
      </p:sp>
      <p:sp>
        <p:nvSpPr>
          <p:cNvPr id="5" name="Text 2"/>
          <p:cNvSpPr/>
          <p:nvPr/>
        </p:nvSpPr>
        <p:spPr>
          <a:xfrm>
            <a:off x="1463040" y="4114800"/>
            <a:ext cx="923544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00" dirty="0">
                <a:solidFill>
                  <a:srgbClr val="BFDCE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Stretch, refill, introduce yourself to your activity partner properly.</a:t>
            </a:r>
            <a:endParaRPr lang="en-US" sz="1700" dirty="0"/>
          </a:p>
          <a:p>
            <a:pPr marL="0" indent="0" algn="ctr">
              <a:buNone/>
            </a:pPr>
            <a:r>
              <a:rPr lang="en-US" sz="1700" dirty="0">
                <a:solidFill>
                  <a:srgbClr val="BFDCE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 restart in five minutes — on the dot. Next up: getting seen online, and staying safe there.</a:t>
            </a:r>
            <a:endParaRPr lang="en-US" sz="17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bg>
      <p:bgPr>
        <a:solidFill>
          <a:srgbClr val="123F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640080"/>
            <a:ext cx="4114800" cy="2194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0" b="1" dirty="0">
                <a:solidFill>
                  <a:srgbClr val="0D3038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03</a:t>
            </a:r>
            <a:endParaRPr lang="en-US" sz="13000" dirty="0"/>
          </a:p>
        </p:txBody>
      </p:sp>
      <p:sp>
        <p:nvSpPr>
          <p:cNvPr id="3" name="Shape 1"/>
          <p:cNvSpPr/>
          <p:nvPr/>
        </p:nvSpPr>
        <p:spPr>
          <a:xfrm>
            <a:off x="685800" y="2880360"/>
            <a:ext cx="960120" cy="960120"/>
          </a:xfrm>
          <a:prstGeom prst="ellipse">
            <a:avLst/>
          </a:prstGeom>
          <a:solidFill>
            <a:srgbClr val="F4A340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4" name="Image 0" descr="icons/ma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431" y="3129991"/>
            <a:ext cx="460858" cy="460858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85800" y="3977640"/>
            <a:ext cx="1078992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6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Navigating the Digital Landscape</a:t>
            </a:r>
            <a:endParaRPr lang="en-US" sz="4600" dirty="0"/>
          </a:p>
        </p:txBody>
      </p:sp>
      <p:sp>
        <p:nvSpPr>
          <p:cNvPr id="6" name="Text 3"/>
          <p:cNvSpPr/>
          <p:nvPr/>
        </p:nvSpPr>
        <p:spPr>
          <a:xfrm>
            <a:off x="713232" y="5074920"/>
            <a:ext cx="987552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900" dirty="0">
                <a:solidFill>
                  <a:srgbClr val="BFDCE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How algorithms decide who sees your business — and how to protect your brand from what's fake.</a:t>
            </a:r>
            <a:endParaRPr lang="en-US" sz="19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8640" y="502920"/>
            <a:ext cx="658368" cy="658368"/>
          </a:xfrm>
          <a:prstGeom prst="ellipse">
            <a:avLst/>
          </a:prstGeom>
          <a:solidFill>
            <a:srgbClr val="0E7C8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3" name="Image 0" descr="icons/char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816" y="674096"/>
            <a:ext cx="316017" cy="31601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417320" y="457200"/>
            <a:ext cx="10241280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400" b="1" dirty="0">
                <a:solidFill>
                  <a:srgbClr val="123F4A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Where your customers actually look</a:t>
            </a:r>
            <a:endParaRPr lang="en-US" sz="3400" dirty="0"/>
          </a:p>
        </p:txBody>
      </p:sp>
      <p:sp>
        <p:nvSpPr>
          <p:cNvPr id="5" name="Shape 2"/>
          <p:cNvSpPr/>
          <p:nvPr/>
        </p:nvSpPr>
        <p:spPr>
          <a:xfrm>
            <a:off x="548640" y="1645920"/>
            <a:ext cx="3566160" cy="2286000"/>
          </a:xfrm>
          <a:prstGeom prst="roundRect">
            <a:avLst>
              <a:gd name="adj" fmla="val 4800"/>
            </a:avLst>
          </a:prstGeom>
          <a:solidFill>
            <a:srgbClr val="EAF3F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548640" y="1828800"/>
            <a:ext cx="356616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4800" b="1" dirty="0">
                <a:solidFill>
                  <a:srgbClr val="0E7C86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53%</a:t>
            </a:r>
            <a:endParaRPr lang="en-US" sz="4800" dirty="0"/>
          </a:p>
        </p:txBody>
      </p:sp>
      <p:sp>
        <p:nvSpPr>
          <p:cNvPr id="7" name="Text 4"/>
          <p:cNvSpPr/>
          <p:nvPr/>
        </p:nvSpPr>
        <p:spPr>
          <a:xfrm>
            <a:off x="822960" y="2788920"/>
            <a:ext cx="3017520" cy="1051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50" dirty="0">
                <a:solidFill>
                  <a:srgbClr val="2636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of U.S. adults get news from social media at least sometimes — Facebook (38%) and YouTube (35%) lead</a:t>
            </a:r>
            <a:endParaRPr lang="en-US" sz="1250" dirty="0"/>
          </a:p>
        </p:txBody>
      </p:sp>
      <p:sp>
        <p:nvSpPr>
          <p:cNvPr id="8" name="Shape 5"/>
          <p:cNvSpPr/>
          <p:nvPr/>
        </p:nvSpPr>
        <p:spPr>
          <a:xfrm>
            <a:off x="4389120" y="1645920"/>
            <a:ext cx="3566160" cy="2286000"/>
          </a:xfrm>
          <a:prstGeom prst="roundRect">
            <a:avLst>
              <a:gd name="adj" fmla="val 4800"/>
            </a:avLst>
          </a:prstGeom>
          <a:solidFill>
            <a:srgbClr val="EAF3F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4389120" y="1828800"/>
            <a:ext cx="356616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4800" b="1" dirty="0">
                <a:solidFill>
                  <a:srgbClr val="0E7C86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44%</a:t>
            </a:r>
            <a:endParaRPr lang="en-US" sz="4800" dirty="0"/>
          </a:p>
        </p:txBody>
      </p:sp>
      <p:sp>
        <p:nvSpPr>
          <p:cNvPr id="10" name="Text 7"/>
          <p:cNvSpPr/>
          <p:nvPr/>
        </p:nvSpPr>
        <p:spPr>
          <a:xfrm>
            <a:off x="4663440" y="2788920"/>
            <a:ext cx="3017520" cy="1051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50" dirty="0">
                <a:solidFill>
                  <a:srgbClr val="2636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of U.S. adults now use ChatGPT — up from 18% in 2023; half use some AI chatbot</a:t>
            </a:r>
            <a:endParaRPr lang="en-US" sz="1250" dirty="0"/>
          </a:p>
        </p:txBody>
      </p:sp>
      <p:sp>
        <p:nvSpPr>
          <p:cNvPr id="11" name="Shape 8"/>
          <p:cNvSpPr/>
          <p:nvPr/>
        </p:nvSpPr>
        <p:spPr>
          <a:xfrm>
            <a:off x="8229600" y="1645920"/>
            <a:ext cx="3566160" cy="2286000"/>
          </a:xfrm>
          <a:prstGeom prst="roundRect">
            <a:avLst>
              <a:gd name="adj" fmla="val 4800"/>
            </a:avLst>
          </a:prstGeom>
          <a:solidFill>
            <a:srgbClr val="EAF3F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Text 9"/>
          <p:cNvSpPr/>
          <p:nvPr/>
        </p:nvSpPr>
        <p:spPr>
          <a:xfrm>
            <a:off x="8229600" y="1828800"/>
            <a:ext cx="356616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4800" b="1" dirty="0">
                <a:solidFill>
                  <a:srgbClr val="0E7C86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60%</a:t>
            </a:r>
            <a:endParaRPr lang="en-US" sz="4800" dirty="0"/>
          </a:p>
        </p:txBody>
      </p:sp>
      <p:sp>
        <p:nvSpPr>
          <p:cNvPr id="13" name="Text 10"/>
          <p:cNvSpPr/>
          <p:nvPr/>
        </p:nvSpPr>
        <p:spPr>
          <a:xfrm>
            <a:off x="8503920" y="2788920"/>
            <a:ext cx="3017520" cy="1051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50" dirty="0">
                <a:solidFill>
                  <a:srgbClr val="2636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have read AI-generated summaries at the top of their search results</a:t>
            </a:r>
            <a:endParaRPr lang="en-US" sz="1250" dirty="0"/>
          </a:p>
        </p:txBody>
      </p:sp>
      <p:sp>
        <p:nvSpPr>
          <p:cNvPr id="14" name="Text 11"/>
          <p:cNvSpPr/>
          <p:nvPr/>
        </p:nvSpPr>
        <p:spPr>
          <a:xfrm>
            <a:off x="548640" y="4160520"/>
            <a:ext cx="110642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C97F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…and the trust gap that comes with it:</a:t>
            </a:r>
            <a:endParaRPr lang="en-US" sz="1500" dirty="0"/>
          </a:p>
        </p:txBody>
      </p:sp>
      <p:sp>
        <p:nvSpPr>
          <p:cNvPr id="15" name="Shape 12"/>
          <p:cNvSpPr/>
          <p:nvPr/>
        </p:nvSpPr>
        <p:spPr>
          <a:xfrm>
            <a:off x="548640" y="4617720"/>
            <a:ext cx="5349240" cy="1234440"/>
          </a:xfrm>
          <a:prstGeom prst="roundRect">
            <a:avLst>
              <a:gd name="adj" fmla="val 8889"/>
            </a:avLst>
          </a:prstGeom>
          <a:solidFill>
            <a:srgbClr val="FBF1E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Text 13"/>
          <p:cNvSpPr/>
          <p:nvPr/>
        </p:nvSpPr>
        <p:spPr>
          <a:xfrm>
            <a:off x="822960" y="4617720"/>
            <a:ext cx="2103120" cy="1234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400" b="1" dirty="0">
                <a:solidFill>
                  <a:srgbClr val="C97F1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Only 24%</a:t>
            </a:r>
            <a:endParaRPr lang="en-US" sz="3400" dirty="0"/>
          </a:p>
        </p:txBody>
      </p:sp>
      <p:sp>
        <p:nvSpPr>
          <p:cNvPr id="17" name="Text 14"/>
          <p:cNvSpPr/>
          <p:nvPr/>
        </p:nvSpPr>
        <p:spPr>
          <a:xfrm>
            <a:off x="3017520" y="4617720"/>
            <a:ext cx="2743200" cy="1234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2636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say it's easy to tell what's true from what's false online</a:t>
            </a:r>
            <a:endParaRPr lang="en-US" sz="1250" dirty="0"/>
          </a:p>
        </p:txBody>
      </p:sp>
      <p:sp>
        <p:nvSpPr>
          <p:cNvPr id="18" name="Shape 15"/>
          <p:cNvSpPr/>
          <p:nvPr/>
        </p:nvSpPr>
        <p:spPr>
          <a:xfrm>
            <a:off x="6263640" y="4617720"/>
            <a:ext cx="5349240" cy="1234440"/>
          </a:xfrm>
          <a:prstGeom prst="roundRect">
            <a:avLst>
              <a:gd name="adj" fmla="val 8889"/>
            </a:avLst>
          </a:prstGeom>
          <a:solidFill>
            <a:srgbClr val="FBF1E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9" name="Text 16"/>
          <p:cNvSpPr/>
          <p:nvPr/>
        </p:nvSpPr>
        <p:spPr>
          <a:xfrm>
            <a:off x="6537960" y="4617720"/>
            <a:ext cx="2103120" cy="1234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400" b="1" dirty="0">
                <a:solidFill>
                  <a:srgbClr val="C97F1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Only 29%</a:t>
            </a:r>
            <a:endParaRPr lang="en-US" sz="3400" dirty="0"/>
          </a:p>
        </p:txBody>
      </p:sp>
      <p:sp>
        <p:nvSpPr>
          <p:cNvPr id="20" name="Text 17"/>
          <p:cNvSpPr/>
          <p:nvPr/>
        </p:nvSpPr>
        <p:spPr>
          <a:xfrm>
            <a:off x="8732520" y="4617720"/>
            <a:ext cx="2743200" cy="1234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2636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of chatbot users trust the information chatbots give them</a:t>
            </a:r>
            <a:endParaRPr lang="en-US" sz="1250" dirty="0"/>
          </a:p>
        </p:txBody>
      </p:sp>
      <p:sp>
        <p:nvSpPr>
          <p:cNvPr id="21" name="Text 18"/>
          <p:cNvSpPr/>
          <p:nvPr/>
        </p:nvSpPr>
        <p:spPr>
          <a:xfrm>
            <a:off x="548640" y="6172200"/>
            <a:ext cx="110642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i="1" dirty="0">
                <a:solidFill>
                  <a:srgbClr val="5F72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Sources: Pew Research Center surveys, 2025–2026</a:t>
            </a:r>
            <a:endParaRPr lang="en-US" sz="1100" dirty="0"/>
          </a:p>
        </p:txBody>
      </p:sp>
      <p:sp>
        <p:nvSpPr>
          <p:cNvPr id="22" name="Text 19"/>
          <p:cNvSpPr/>
          <p:nvPr/>
        </p:nvSpPr>
        <p:spPr>
          <a:xfrm>
            <a:off x="548640" y="6446520"/>
            <a:ext cx="110642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i="1" dirty="0">
                <a:solidFill>
                  <a:srgbClr val="0E7C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customers are in feeds and AI summaries — and they're skeptical of what they find there. That's this whole section.</a:t>
            </a:r>
            <a:endParaRPr lang="en-US" sz="13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8640" y="502920"/>
            <a:ext cx="658368" cy="658368"/>
          </a:xfrm>
          <a:prstGeom prst="ellipse">
            <a:avLst/>
          </a:prstGeom>
          <a:solidFill>
            <a:srgbClr val="0E7C8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3" name="Image 0" descr="icons/ey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816" y="674096"/>
            <a:ext cx="316017" cy="31601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417320" y="457200"/>
            <a:ext cx="10241280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400" b="1" dirty="0">
                <a:solidFill>
                  <a:srgbClr val="123F4A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Who sees you isn't random</a:t>
            </a:r>
            <a:endParaRPr lang="en-US" sz="3400" dirty="0"/>
          </a:p>
        </p:txBody>
      </p:sp>
      <p:sp>
        <p:nvSpPr>
          <p:cNvPr id="5" name="Text 2"/>
          <p:cNvSpPr/>
          <p:nvPr/>
        </p:nvSpPr>
        <p:spPr>
          <a:xfrm>
            <a:off x="548640" y="1554480"/>
            <a:ext cx="110642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2636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Every platform — Google, Instagram, Facebook, TikTok — ranks you on three signals:</a:t>
            </a:r>
            <a:endParaRPr lang="en-US" sz="1600" dirty="0"/>
          </a:p>
        </p:txBody>
      </p:sp>
      <p:sp>
        <p:nvSpPr>
          <p:cNvPr id="6" name="Shape 3"/>
          <p:cNvSpPr/>
          <p:nvPr/>
        </p:nvSpPr>
        <p:spPr>
          <a:xfrm>
            <a:off x="548640" y="2240280"/>
            <a:ext cx="3611880" cy="3017520"/>
          </a:xfrm>
          <a:prstGeom prst="roundRect">
            <a:avLst>
              <a:gd name="adj" fmla="val 3636"/>
            </a:avLst>
          </a:prstGeom>
          <a:solidFill>
            <a:srgbClr val="EAF3F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Shape 4"/>
          <p:cNvSpPr/>
          <p:nvPr/>
        </p:nvSpPr>
        <p:spPr>
          <a:xfrm>
            <a:off x="2011680" y="2560320"/>
            <a:ext cx="685800" cy="685800"/>
          </a:xfrm>
          <a:prstGeom prst="ellipse">
            <a:avLst/>
          </a:prstGeom>
          <a:solidFill>
            <a:srgbClr val="0E7C8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8" name="Image 1" descr="icons/char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9988" y="2738628"/>
            <a:ext cx="329184" cy="329184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48640" y="3429000"/>
            <a:ext cx="36118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123F4A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Relevance</a:t>
            </a:r>
            <a:endParaRPr lang="en-US" sz="1800" dirty="0"/>
          </a:p>
        </p:txBody>
      </p:sp>
      <p:sp>
        <p:nvSpPr>
          <p:cNvPr id="10" name="Text 6"/>
          <p:cNvSpPr/>
          <p:nvPr/>
        </p:nvSpPr>
        <p:spPr>
          <a:xfrm>
            <a:off x="822960" y="3931920"/>
            <a:ext cx="3063240" cy="1234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50" dirty="0">
                <a:solidFill>
                  <a:srgbClr val="2636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Does your content match what they're searching or scrolling for? Keywords, categories, and complete profiles feed this.</a:t>
            </a:r>
            <a:endParaRPr lang="en-US" sz="1250" dirty="0"/>
          </a:p>
        </p:txBody>
      </p:sp>
      <p:sp>
        <p:nvSpPr>
          <p:cNvPr id="11" name="Shape 7"/>
          <p:cNvSpPr/>
          <p:nvPr/>
        </p:nvSpPr>
        <p:spPr>
          <a:xfrm>
            <a:off x="4434840" y="2240280"/>
            <a:ext cx="3611880" cy="3017520"/>
          </a:xfrm>
          <a:prstGeom prst="roundRect">
            <a:avLst>
              <a:gd name="adj" fmla="val 3636"/>
            </a:avLst>
          </a:prstGeom>
          <a:solidFill>
            <a:srgbClr val="EAF3F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Shape 8"/>
          <p:cNvSpPr/>
          <p:nvPr/>
        </p:nvSpPr>
        <p:spPr>
          <a:xfrm>
            <a:off x="5897880" y="2560320"/>
            <a:ext cx="685800" cy="685800"/>
          </a:xfrm>
          <a:prstGeom prst="ellipse">
            <a:avLst/>
          </a:prstGeom>
          <a:solidFill>
            <a:srgbClr val="0E7C8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3" name="Image 2" descr="icons/clock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6188" y="2738628"/>
            <a:ext cx="329184" cy="329184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4434840" y="3429000"/>
            <a:ext cx="36118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123F4A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Recency &amp; consistency</a:t>
            </a:r>
            <a:endParaRPr lang="en-US" sz="1800" dirty="0"/>
          </a:p>
        </p:txBody>
      </p:sp>
      <p:sp>
        <p:nvSpPr>
          <p:cNvPr id="15" name="Text 10"/>
          <p:cNvSpPr/>
          <p:nvPr/>
        </p:nvSpPr>
        <p:spPr>
          <a:xfrm>
            <a:off x="4709160" y="3931920"/>
            <a:ext cx="3063240" cy="1234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50" dirty="0">
                <a:solidFill>
                  <a:srgbClr val="2636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Regular posting beats occasional brilliance. A profile updated last week outranks one updated last year.</a:t>
            </a:r>
            <a:endParaRPr lang="en-US" sz="1250" dirty="0"/>
          </a:p>
        </p:txBody>
      </p:sp>
      <p:sp>
        <p:nvSpPr>
          <p:cNvPr id="16" name="Shape 11"/>
          <p:cNvSpPr/>
          <p:nvPr/>
        </p:nvSpPr>
        <p:spPr>
          <a:xfrm>
            <a:off x="8321040" y="2240280"/>
            <a:ext cx="3611880" cy="3017520"/>
          </a:xfrm>
          <a:prstGeom prst="roundRect">
            <a:avLst>
              <a:gd name="adj" fmla="val 3636"/>
            </a:avLst>
          </a:prstGeom>
          <a:solidFill>
            <a:srgbClr val="EAF3F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7" name="Shape 12"/>
          <p:cNvSpPr/>
          <p:nvPr/>
        </p:nvSpPr>
        <p:spPr>
          <a:xfrm>
            <a:off x="9784080" y="2560320"/>
            <a:ext cx="685800" cy="685800"/>
          </a:xfrm>
          <a:prstGeom prst="ellipse">
            <a:avLst/>
          </a:prstGeom>
          <a:solidFill>
            <a:srgbClr val="0E7C8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8" name="Image 3" descr="icons/comment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62388" y="2738628"/>
            <a:ext cx="329184" cy="329184"/>
          </a:xfrm>
          <a:prstGeom prst="rect">
            <a:avLst/>
          </a:prstGeom>
        </p:spPr>
      </p:pic>
      <p:sp>
        <p:nvSpPr>
          <p:cNvPr id="19" name="Text 13"/>
          <p:cNvSpPr/>
          <p:nvPr/>
        </p:nvSpPr>
        <p:spPr>
          <a:xfrm>
            <a:off x="8321040" y="3429000"/>
            <a:ext cx="36118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123F4A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Engagement</a:t>
            </a:r>
            <a:endParaRPr lang="en-US" sz="1800" dirty="0"/>
          </a:p>
        </p:txBody>
      </p:sp>
      <p:sp>
        <p:nvSpPr>
          <p:cNvPr id="20" name="Text 14"/>
          <p:cNvSpPr/>
          <p:nvPr/>
        </p:nvSpPr>
        <p:spPr>
          <a:xfrm>
            <a:off x="8595360" y="3931920"/>
            <a:ext cx="3063240" cy="1234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50" dirty="0">
                <a:solidFill>
                  <a:srgbClr val="2636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Reviews, replies, saves, and shares tell the algorithm real humans value you. Responding to reviews counts double.</a:t>
            </a:r>
            <a:endParaRPr lang="en-US" sz="1250" dirty="0"/>
          </a:p>
        </p:txBody>
      </p:sp>
      <p:sp>
        <p:nvSpPr>
          <p:cNvPr id="21" name="Shape 15"/>
          <p:cNvSpPr/>
          <p:nvPr/>
        </p:nvSpPr>
        <p:spPr>
          <a:xfrm>
            <a:off x="548640" y="5577840"/>
            <a:ext cx="11064240" cy="868680"/>
          </a:xfrm>
          <a:prstGeom prst="roundRect">
            <a:avLst>
              <a:gd name="adj" fmla="val 12632"/>
            </a:avLst>
          </a:prstGeom>
          <a:solidFill>
            <a:srgbClr val="123F4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2" name="Text 16"/>
          <p:cNvSpPr/>
          <p:nvPr/>
        </p:nvSpPr>
        <p:spPr>
          <a:xfrm>
            <a:off x="914400" y="5577840"/>
            <a:ext cx="1033272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F4A3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Good news:  </a:t>
            </a:r>
            <a:r>
              <a:rPr lang="en-US" sz="15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these are habits, not budgets. A consistent small shop beats an inconsistent big one in local results.</a:t>
            </a:r>
            <a:endParaRPr lang="en-US" sz="15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8640" y="502920"/>
            <a:ext cx="658368" cy="658368"/>
          </a:xfrm>
          <a:prstGeom prst="ellipse">
            <a:avLst/>
          </a:prstGeom>
          <a:solidFill>
            <a:srgbClr val="0E7C8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3" name="Image 0" descr="icons/stor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816" y="674096"/>
            <a:ext cx="316017" cy="31601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417320" y="457200"/>
            <a:ext cx="10241280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400" b="1" dirty="0">
                <a:solidFill>
                  <a:srgbClr val="123F4A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The four levers that matter most locally</a:t>
            </a:r>
            <a:endParaRPr lang="en-US" sz="3400" dirty="0"/>
          </a:p>
        </p:txBody>
      </p:sp>
      <p:sp>
        <p:nvSpPr>
          <p:cNvPr id="5" name="Shape 2"/>
          <p:cNvSpPr/>
          <p:nvPr/>
        </p:nvSpPr>
        <p:spPr>
          <a:xfrm>
            <a:off x="548640" y="1600200"/>
            <a:ext cx="11064240" cy="1042416"/>
          </a:xfrm>
          <a:prstGeom prst="roundRect">
            <a:avLst>
              <a:gd name="adj" fmla="val 8772"/>
            </a:avLst>
          </a:prstGeom>
          <a:solidFill>
            <a:srgbClr val="EAF3F3"/>
          </a:solidFill>
          <a:ln w="12700">
            <a:solidFill>
              <a:srgbClr val="EAF3F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822960" y="1792224"/>
            <a:ext cx="658368" cy="658368"/>
          </a:xfrm>
          <a:prstGeom prst="ellipse">
            <a:avLst/>
          </a:prstGeom>
          <a:solidFill>
            <a:srgbClr val="0E7C8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7" name="Image 1" descr="icons/stor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136" y="1963400"/>
            <a:ext cx="316017" cy="316017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1783080" y="1600200"/>
            <a:ext cx="3977640" cy="10424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50" b="1" dirty="0">
                <a:solidFill>
                  <a:srgbClr val="123F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Claim &amp; complete your Google Business Profile</a:t>
            </a:r>
            <a:endParaRPr lang="en-US" sz="1450" dirty="0"/>
          </a:p>
        </p:txBody>
      </p:sp>
      <p:sp>
        <p:nvSpPr>
          <p:cNvPr id="9" name="Text 5"/>
          <p:cNvSpPr/>
          <p:nvPr/>
        </p:nvSpPr>
        <p:spPr>
          <a:xfrm>
            <a:off x="5897880" y="1600200"/>
            <a:ext cx="5486400" cy="10424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2636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Hours, photos, services, posts. The single highest-return hour you'll spend online — and it's free.</a:t>
            </a:r>
            <a:endParaRPr lang="en-US" sz="1250" dirty="0"/>
          </a:p>
        </p:txBody>
      </p:sp>
      <p:sp>
        <p:nvSpPr>
          <p:cNvPr id="10" name="Shape 6"/>
          <p:cNvSpPr/>
          <p:nvPr/>
        </p:nvSpPr>
        <p:spPr>
          <a:xfrm>
            <a:off x="548640" y="2807208"/>
            <a:ext cx="11064240" cy="1042416"/>
          </a:xfrm>
          <a:prstGeom prst="roundRect">
            <a:avLst>
              <a:gd name="adj" fmla="val 8772"/>
            </a:avLst>
          </a:prstGeom>
          <a:solidFill>
            <a:srgbClr val="FFFFFF"/>
          </a:solidFill>
          <a:ln w="12700">
            <a:solidFill>
              <a:srgbClr val="EAF3F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Shape 7"/>
          <p:cNvSpPr/>
          <p:nvPr/>
        </p:nvSpPr>
        <p:spPr>
          <a:xfrm>
            <a:off x="822960" y="2999232"/>
            <a:ext cx="658368" cy="658368"/>
          </a:xfrm>
          <a:prstGeom prst="ellipse">
            <a:avLst/>
          </a:prstGeom>
          <a:solidFill>
            <a:srgbClr val="0E7C8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2" name="Image 2" descr="icons/sta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136" y="3170408"/>
            <a:ext cx="316017" cy="316017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1783080" y="2807208"/>
            <a:ext cx="3977640" cy="10424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50" b="1" dirty="0">
                <a:solidFill>
                  <a:srgbClr val="123F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Ask for reviews, answer every one</a:t>
            </a:r>
            <a:endParaRPr lang="en-US" sz="1450" dirty="0"/>
          </a:p>
        </p:txBody>
      </p:sp>
      <p:sp>
        <p:nvSpPr>
          <p:cNvPr id="14" name="Text 9"/>
          <p:cNvSpPr/>
          <p:nvPr/>
        </p:nvSpPr>
        <p:spPr>
          <a:xfrm>
            <a:off x="5897880" y="2807208"/>
            <a:ext cx="5486400" cy="10424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2636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steady trickle of recent reviews (and owner replies) outweighs a big pile of old ones.</a:t>
            </a:r>
            <a:endParaRPr lang="en-US" sz="1250" dirty="0"/>
          </a:p>
        </p:txBody>
      </p:sp>
      <p:sp>
        <p:nvSpPr>
          <p:cNvPr id="15" name="Shape 10"/>
          <p:cNvSpPr/>
          <p:nvPr/>
        </p:nvSpPr>
        <p:spPr>
          <a:xfrm>
            <a:off x="548640" y="4014216"/>
            <a:ext cx="11064240" cy="1042416"/>
          </a:xfrm>
          <a:prstGeom prst="roundRect">
            <a:avLst>
              <a:gd name="adj" fmla="val 8772"/>
            </a:avLst>
          </a:prstGeom>
          <a:solidFill>
            <a:srgbClr val="EAF3F3"/>
          </a:solidFill>
          <a:ln w="12700">
            <a:solidFill>
              <a:srgbClr val="EAF3F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Shape 11"/>
          <p:cNvSpPr/>
          <p:nvPr/>
        </p:nvSpPr>
        <p:spPr>
          <a:xfrm>
            <a:off x="822960" y="4206240"/>
            <a:ext cx="658368" cy="658368"/>
          </a:xfrm>
          <a:prstGeom prst="ellipse">
            <a:avLst/>
          </a:prstGeom>
          <a:solidFill>
            <a:srgbClr val="0E7C8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7" name="Image 3" descr="icons/calendar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4136" y="4377416"/>
            <a:ext cx="316017" cy="316017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1783080" y="4014216"/>
            <a:ext cx="3977640" cy="10424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50" b="1" dirty="0">
                <a:solidFill>
                  <a:srgbClr val="123F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Post consistently, not constantly</a:t>
            </a:r>
            <a:endParaRPr lang="en-US" sz="1450" dirty="0"/>
          </a:p>
        </p:txBody>
      </p:sp>
      <p:sp>
        <p:nvSpPr>
          <p:cNvPr id="19" name="Text 13"/>
          <p:cNvSpPr/>
          <p:nvPr/>
        </p:nvSpPr>
        <p:spPr>
          <a:xfrm>
            <a:off x="5897880" y="4014216"/>
            <a:ext cx="5486400" cy="10424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2636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One good post a week, every week, beats daily posting for a month followed by silence.</a:t>
            </a:r>
            <a:endParaRPr lang="en-US" sz="1250" dirty="0"/>
          </a:p>
        </p:txBody>
      </p:sp>
      <p:sp>
        <p:nvSpPr>
          <p:cNvPr id="20" name="Shape 14"/>
          <p:cNvSpPr/>
          <p:nvPr/>
        </p:nvSpPr>
        <p:spPr>
          <a:xfrm>
            <a:off x="548640" y="5221224"/>
            <a:ext cx="11064240" cy="1042416"/>
          </a:xfrm>
          <a:prstGeom prst="roundRect">
            <a:avLst>
              <a:gd name="adj" fmla="val 8772"/>
            </a:avLst>
          </a:prstGeom>
          <a:solidFill>
            <a:srgbClr val="FFFFFF"/>
          </a:solidFill>
          <a:ln w="12700">
            <a:solidFill>
              <a:srgbClr val="EAF3F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" name="Shape 15"/>
          <p:cNvSpPr/>
          <p:nvPr/>
        </p:nvSpPr>
        <p:spPr>
          <a:xfrm>
            <a:off x="822960" y="5413248"/>
            <a:ext cx="658368" cy="658368"/>
          </a:xfrm>
          <a:prstGeom prst="ellipse">
            <a:avLst/>
          </a:prstGeom>
          <a:solidFill>
            <a:srgbClr val="0E7C8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2" name="Image 4" descr="icons/search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4136" y="5584424"/>
            <a:ext cx="316017" cy="316017"/>
          </a:xfrm>
          <a:prstGeom prst="rect">
            <a:avLst/>
          </a:prstGeom>
        </p:spPr>
      </p:pic>
      <p:sp>
        <p:nvSpPr>
          <p:cNvPr id="23" name="Text 16"/>
          <p:cNvSpPr/>
          <p:nvPr/>
        </p:nvSpPr>
        <p:spPr>
          <a:xfrm>
            <a:off x="1783080" y="5221224"/>
            <a:ext cx="3977640" cy="10424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50" b="1" dirty="0">
                <a:solidFill>
                  <a:srgbClr val="123F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Use the words customers actually search</a:t>
            </a:r>
            <a:endParaRPr lang="en-US" sz="1450" dirty="0"/>
          </a:p>
        </p:txBody>
      </p:sp>
      <p:sp>
        <p:nvSpPr>
          <p:cNvPr id="24" name="Text 17"/>
          <p:cNvSpPr/>
          <p:nvPr/>
        </p:nvSpPr>
        <p:spPr>
          <a:xfrm>
            <a:off x="5897880" y="5221224"/>
            <a:ext cx="5486400" cy="10424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2636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“Colonial Williamsburg lunch spot,” “dog groomer near Lightfoot” — put real phrases in your profile and captions.</a:t>
            </a:r>
            <a:endParaRPr lang="en-US" sz="1250" dirty="0"/>
          </a:p>
        </p:txBody>
      </p:sp>
      <p:sp>
        <p:nvSpPr>
          <p:cNvPr id="25" name="Text 18"/>
          <p:cNvSpPr/>
          <p:nvPr/>
        </p:nvSpPr>
        <p:spPr>
          <a:xfrm>
            <a:off x="548640" y="6419088"/>
            <a:ext cx="110642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i="1" dirty="0">
                <a:solidFill>
                  <a:srgbClr val="0E7C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Follower counts are vanity. Local search visibility pays rent.</a:t>
            </a:r>
            <a:endParaRPr lang="en-US" sz="14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8640" y="502920"/>
            <a:ext cx="658368" cy="658368"/>
          </a:xfrm>
          <a:prstGeom prst="ellipse">
            <a:avLst/>
          </a:prstGeom>
          <a:solidFill>
            <a:srgbClr val="0E7C8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3" name="Image 0" descr="icons/warn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816" y="674096"/>
            <a:ext cx="316017" cy="31601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417320" y="457200"/>
            <a:ext cx="10241280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400" b="1" dirty="0">
                <a:solidFill>
                  <a:srgbClr val="123F4A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The dark side: what's coming for your brand</a:t>
            </a:r>
            <a:endParaRPr lang="en-US" sz="3400" dirty="0"/>
          </a:p>
        </p:txBody>
      </p:sp>
      <p:sp>
        <p:nvSpPr>
          <p:cNvPr id="5" name="Shape 2"/>
          <p:cNvSpPr/>
          <p:nvPr/>
        </p:nvSpPr>
        <p:spPr>
          <a:xfrm>
            <a:off x="548640" y="1645920"/>
            <a:ext cx="5349240" cy="2148840"/>
          </a:xfrm>
          <a:prstGeom prst="roundRect">
            <a:avLst>
              <a:gd name="adj" fmla="val 5106"/>
            </a:avLst>
          </a:prstGeom>
          <a:solidFill>
            <a:srgbClr val="FBF1E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868680" y="1965960"/>
            <a:ext cx="685800" cy="685800"/>
          </a:xfrm>
          <a:prstGeom prst="ellipse">
            <a:avLst/>
          </a:prstGeom>
          <a:solidFill>
            <a:srgbClr val="F4A340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7" name="Image 1" descr="icons/sta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988" y="2144268"/>
            <a:ext cx="329184" cy="329184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1783080" y="1947672"/>
            <a:ext cx="39319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C97F1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Fake reviews</a:t>
            </a:r>
            <a:endParaRPr lang="en-US" sz="1800" dirty="0"/>
          </a:p>
        </p:txBody>
      </p:sp>
      <p:sp>
        <p:nvSpPr>
          <p:cNvPr id="9" name="Text 5"/>
          <p:cNvSpPr/>
          <p:nvPr/>
        </p:nvSpPr>
        <p:spPr>
          <a:xfrm>
            <a:off x="1783080" y="2487168"/>
            <a:ext cx="3931920" cy="1234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2636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Competitors' bots or extortion schemes (“pay us or the 1-stars continue”). Report through the platform; never pay.</a:t>
            </a:r>
            <a:endParaRPr lang="en-US" sz="1300" dirty="0"/>
          </a:p>
        </p:txBody>
      </p:sp>
      <p:sp>
        <p:nvSpPr>
          <p:cNvPr id="10" name="Shape 6"/>
          <p:cNvSpPr/>
          <p:nvPr/>
        </p:nvSpPr>
        <p:spPr>
          <a:xfrm>
            <a:off x="6263640" y="1645920"/>
            <a:ext cx="5349240" cy="2148840"/>
          </a:xfrm>
          <a:prstGeom prst="roundRect">
            <a:avLst>
              <a:gd name="adj" fmla="val 5106"/>
            </a:avLst>
          </a:prstGeom>
          <a:solidFill>
            <a:srgbClr val="FBF1E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Shape 7"/>
          <p:cNvSpPr/>
          <p:nvPr/>
        </p:nvSpPr>
        <p:spPr>
          <a:xfrm>
            <a:off x="6583680" y="1965960"/>
            <a:ext cx="685800" cy="685800"/>
          </a:xfrm>
          <a:prstGeom prst="ellipse">
            <a:avLst/>
          </a:prstGeom>
          <a:solidFill>
            <a:srgbClr val="F4A340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2" name="Image 2" descr="icons/sp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1988" y="2144268"/>
            <a:ext cx="329184" cy="329184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7498080" y="1947672"/>
            <a:ext cx="39319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C97F1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Impersonation</a:t>
            </a:r>
            <a:endParaRPr lang="en-US" sz="1800" dirty="0"/>
          </a:p>
        </p:txBody>
      </p:sp>
      <p:sp>
        <p:nvSpPr>
          <p:cNvPr id="14" name="Text 9"/>
          <p:cNvSpPr/>
          <p:nvPr/>
        </p:nvSpPr>
        <p:spPr>
          <a:xfrm>
            <a:off x="7498080" y="2487168"/>
            <a:ext cx="3931920" cy="1234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2636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Cloned social accounts and copycat websites taking “deposits” from your customers under your name.</a:t>
            </a:r>
            <a:endParaRPr lang="en-US" sz="1300" dirty="0"/>
          </a:p>
        </p:txBody>
      </p:sp>
      <p:sp>
        <p:nvSpPr>
          <p:cNvPr id="15" name="Shape 10"/>
          <p:cNvSpPr/>
          <p:nvPr/>
        </p:nvSpPr>
        <p:spPr>
          <a:xfrm>
            <a:off x="548640" y="4069080"/>
            <a:ext cx="5349240" cy="2148840"/>
          </a:xfrm>
          <a:prstGeom prst="roundRect">
            <a:avLst>
              <a:gd name="adj" fmla="val 5106"/>
            </a:avLst>
          </a:prstGeom>
          <a:solidFill>
            <a:srgbClr val="FBF1E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Shape 11"/>
          <p:cNvSpPr/>
          <p:nvPr/>
        </p:nvSpPr>
        <p:spPr>
          <a:xfrm>
            <a:off x="868680" y="4389120"/>
            <a:ext cx="685800" cy="685800"/>
          </a:xfrm>
          <a:prstGeom prst="ellipse">
            <a:avLst/>
          </a:prstGeom>
          <a:solidFill>
            <a:srgbClr val="F4A340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7" name="Image 3" descr="icons/envelop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6988" y="4567428"/>
            <a:ext cx="329184" cy="329184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1783080" y="4370832"/>
            <a:ext cx="39319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C97F1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AI-polished phishing</a:t>
            </a:r>
            <a:endParaRPr lang="en-US" sz="1800" dirty="0"/>
          </a:p>
        </p:txBody>
      </p:sp>
      <p:sp>
        <p:nvSpPr>
          <p:cNvPr id="19" name="Text 13"/>
          <p:cNvSpPr/>
          <p:nvPr/>
        </p:nvSpPr>
        <p:spPr>
          <a:xfrm>
            <a:off x="1783080" y="4910328"/>
            <a:ext cx="3931920" cy="1234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2636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typo-riddled scam email is gone. Now it's fluent, personalized, and knows your bank's name. Remember our game?</a:t>
            </a:r>
            <a:endParaRPr lang="en-US" sz="1300" dirty="0"/>
          </a:p>
        </p:txBody>
      </p:sp>
      <p:sp>
        <p:nvSpPr>
          <p:cNvPr id="20" name="Shape 14"/>
          <p:cNvSpPr/>
          <p:nvPr/>
        </p:nvSpPr>
        <p:spPr>
          <a:xfrm>
            <a:off x="6263640" y="4069080"/>
            <a:ext cx="5349240" cy="2148840"/>
          </a:xfrm>
          <a:prstGeom prst="roundRect">
            <a:avLst>
              <a:gd name="adj" fmla="val 5106"/>
            </a:avLst>
          </a:prstGeom>
          <a:solidFill>
            <a:srgbClr val="FBF1E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1" name="Shape 15"/>
          <p:cNvSpPr/>
          <p:nvPr/>
        </p:nvSpPr>
        <p:spPr>
          <a:xfrm>
            <a:off x="6583680" y="4389120"/>
            <a:ext cx="685800" cy="685800"/>
          </a:xfrm>
          <a:prstGeom prst="ellipse">
            <a:avLst/>
          </a:prstGeom>
          <a:solidFill>
            <a:srgbClr val="F4A340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2" name="Image 4" descr="icons/commen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61988" y="4567428"/>
            <a:ext cx="329184" cy="329184"/>
          </a:xfrm>
          <a:prstGeom prst="rect">
            <a:avLst/>
          </a:prstGeom>
        </p:spPr>
      </p:pic>
      <p:sp>
        <p:nvSpPr>
          <p:cNvPr id="23" name="Text 16"/>
          <p:cNvSpPr/>
          <p:nvPr/>
        </p:nvSpPr>
        <p:spPr>
          <a:xfrm>
            <a:off x="7498080" y="4370832"/>
            <a:ext cx="39319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C97F1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Local misinformation</a:t>
            </a:r>
            <a:endParaRPr lang="en-US" sz="1800" dirty="0"/>
          </a:p>
        </p:txBody>
      </p:sp>
      <p:sp>
        <p:nvSpPr>
          <p:cNvPr id="24" name="Text 17"/>
          <p:cNvSpPr/>
          <p:nvPr/>
        </p:nvSpPr>
        <p:spPr>
          <a:xfrm>
            <a:off x="7498080" y="4910328"/>
            <a:ext cx="3931920" cy="1234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2636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“They're closing,” “they failed inspection” — false posts in community groups spread faster than corrections.</a:t>
            </a:r>
            <a:endParaRPr lang="en-US" sz="13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bg>
      <p:bgPr>
        <a:solidFill>
          <a:srgbClr val="123F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8640" y="502920"/>
            <a:ext cx="3291840" cy="384048"/>
          </a:xfrm>
          <a:prstGeom prst="roundRect">
            <a:avLst>
              <a:gd name="adj" fmla="val 50000"/>
            </a:avLst>
          </a:prstGeom>
          <a:solidFill>
            <a:srgbClr val="F4A34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548640" y="502920"/>
            <a:ext cx="329184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kern="0" spc="200" dirty="0">
                <a:solidFill>
                  <a:srgbClr val="123F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HANDS ON  •  GROUP EXERCISE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548640" y="1005840"/>
            <a:ext cx="1106424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8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Spot the scam — together</a:t>
            </a:r>
            <a:endParaRPr lang="en-US" sz="3800" dirty="0"/>
          </a:p>
        </p:txBody>
      </p:sp>
      <p:sp>
        <p:nvSpPr>
          <p:cNvPr id="5" name="Text 3"/>
          <p:cNvSpPr/>
          <p:nvPr/>
        </p:nvSpPr>
        <p:spPr>
          <a:xfrm>
            <a:off x="548640" y="1874520"/>
            <a:ext cx="108813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dirty="0">
                <a:solidFill>
                  <a:srgbClr val="BFDCE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 the next screen: a real-looking email to a business owner. Call out every red flag you can find.</a:t>
            </a:r>
            <a:endParaRPr lang="en-US" sz="1700" dirty="0"/>
          </a:p>
        </p:txBody>
      </p:sp>
      <p:sp>
        <p:nvSpPr>
          <p:cNvPr id="6" name="Text 4"/>
          <p:cNvSpPr/>
          <p:nvPr/>
        </p:nvSpPr>
        <p:spPr>
          <a:xfrm>
            <a:off x="548640" y="2606040"/>
            <a:ext cx="108813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F4A3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six places to look (your take-home checklist):</a:t>
            </a:r>
            <a:endParaRPr lang="en-US" sz="1500" dirty="0"/>
          </a:p>
        </p:txBody>
      </p:sp>
      <p:sp>
        <p:nvSpPr>
          <p:cNvPr id="7" name="Shape 5"/>
          <p:cNvSpPr/>
          <p:nvPr/>
        </p:nvSpPr>
        <p:spPr>
          <a:xfrm>
            <a:off x="548640" y="3200400"/>
            <a:ext cx="5349240" cy="777240"/>
          </a:xfrm>
          <a:prstGeom prst="roundRect">
            <a:avLst>
              <a:gd name="adj" fmla="val 11765"/>
            </a:avLst>
          </a:prstGeom>
          <a:solidFill>
            <a:srgbClr val="0D3038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8" name="Image 0" descr="icons/war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672" y="3419856"/>
            <a:ext cx="347472" cy="347472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1325880" y="3200400"/>
            <a:ext cx="44348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Sender address — hover, don't trust the display name</a:t>
            </a:r>
            <a:endParaRPr lang="en-US" sz="1300" dirty="0"/>
          </a:p>
        </p:txBody>
      </p:sp>
      <p:sp>
        <p:nvSpPr>
          <p:cNvPr id="10" name="Shape 7"/>
          <p:cNvSpPr/>
          <p:nvPr/>
        </p:nvSpPr>
        <p:spPr>
          <a:xfrm>
            <a:off x="6263640" y="3200400"/>
            <a:ext cx="5349240" cy="777240"/>
          </a:xfrm>
          <a:prstGeom prst="roundRect">
            <a:avLst>
              <a:gd name="adj" fmla="val 11765"/>
            </a:avLst>
          </a:prstGeom>
          <a:solidFill>
            <a:srgbClr val="0D3038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1" name="Image 1" descr="icons/war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9672" y="3419856"/>
            <a:ext cx="347472" cy="347472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7040880" y="3200400"/>
            <a:ext cx="44348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Urgency — “within 24 hours or your listing is removed”</a:t>
            </a:r>
            <a:endParaRPr lang="en-US" sz="1300" dirty="0"/>
          </a:p>
        </p:txBody>
      </p:sp>
      <p:sp>
        <p:nvSpPr>
          <p:cNvPr id="13" name="Shape 9"/>
          <p:cNvSpPr/>
          <p:nvPr/>
        </p:nvSpPr>
        <p:spPr>
          <a:xfrm>
            <a:off x="548640" y="4160520"/>
            <a:ext cx="5349240" cy="777240"/>
          </a:xfrm>
          <a:prstGeom prst="roundRect">
            <a:avLst>
              <a:gd name="adj" fmla="val 11765"/>
            </a:avLst>
          </a:prstGeom>
          <a:solidFill>
            <a:srgbClr val="0D3038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4" name="Image 2" descr="icons/war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672" y="4379976"/>
            <a:ext cx="347472" cy="347472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1325880" y="4160520"/>
            <a:ext cx="44348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Links — does the URL match the real company, exactly?</a:t>
            </a:r>
            <a:endParaRPr lang="en-US" sz="1300" dirty="0"/>
          </a:p>
        </p:txBody>
      </p:sp>
      <p:sp>
        <p:nvSpPr>
          <p:cNvPr id="16" name="Shape 11"/>
          <p:cNvSpPr/>
          <p:nvPr/>
        </p:nvSpPr>
        <p:spPr>
          <a:xfrm>
            <a:off x="6263640" y="4160520"/>
            <a:ext cx="5349240" cy="777240"/>
          </a:xfrm>
          <a:prstGeom prst="roundRect">
            <a:avLst>
              <a:gd name="adj" fmla="val 11765"/>
            </a:avLst>
          </a:prstGeom>
          <a:solidFill>
            <a:srgbClr val="0D3038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7" name="Image 3" descr="icons/war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9672" y="4379976"/>
            <a:ext cx="347472" cy="347472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7040880" y="4160520"/>
            <a:ext cx="44348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ask — gift cards, wire transfers, “verify” your password</a:t>
            </a:r>
            <a:endParaRPr lang="en-US" sz="1300" dirty="0"/>
          </a:p>
        </p:txBody>
      </p:sp>
      <p:sp>
        <p:nvSpPr>
          <p:cNvPr id="19" name="Shape 13"/>
          <p:cNvSpPr/>
          <p:nvPr/>
        </p:nvSpPr>
        <p:spPr>
          <a:xfrm>
            <a:off x="548640" y="5120640"/>
            <a:ext cx="5349240" cy="777240"/>
          </a:xfrm>
          <a:prstGeom prst="roundRect">
            <a:avLst>
              <a:gd name="adj" fmla="val 11765"/>
            </a:avLst>
          </a:prstGeom>
          <a:solidFill>
            <a:srgbClr val="0D3038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0" name="Image 4" descr="icons/war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672" y="5340096"/>
            <a:ext cx="347472" cy="347472"/>
          </a:xfrm>
          <a:prstGeom prst="rect">
            <a:avLst/>
          </a:prstGeom>
        </p:spPr>
      </p:pic>
      <p:sp>
        <p:nvSpPr>
          <p:cNvPr id="21" name="Text 14"/>
          <p:cNvSpPr/>
          <p:nvPr/>
        </p:nvSpPr>
        <p:spPr>
          <a:xfrm>
            <a:off x="1325880" y="5120640"/>
            <a:ext cx="44348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Too-perfect personalization — knows your name, cites your reviews</a:t>
            </a:r>
            <a:endParaRPr lang="en-US" sz="1300" dirty="0"/>
          </a:p>
        </p:txBody>
      </p:sp>
      <p:sp>
        <p:nvSpPr>
          <p:cNvPr id="22" name="Shape 15"/>
          <p:cNvSpPr/>
          <p:nvPr/>
        </p:nvSpPr>
        <p:spPr>
          <a:xfrm>
            <a:off x="6263640" y="5120640"/>
            <a:ext cx="5349240" cy="777240"/>
          </a:xfrm>
          <a:prstGeom prst="roundRect">
            <a:avLst>
              <a:gd name="adj" fmla="val 11765"/>
            </a:avLst>
          </a:prstGeom>
          <a:solidFill>
            <a:srgbClr val="0D3038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3" name="Image 5" descr="icons/war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9672" y="5340096"/>
            <a:ext cx="347472" cy="347472"/>
          </a:xfrm>
          <a:prstGeom prst="rect">
            <a:avLst/>
          </a:prstGeom>
        </p:spPr>
      </p:pic>
      <p:sp>
        <p:nvSpPr>
          <p:cNvPr id="24" name="Text 16"/>
          <p:cNvSpPr/>
          <p:nvPr/>
        </p:nvSpPr>
        <p:spPr>
          <a:xfrm>
            <a:off x="7040880" y="5120640"/>
            <a:ext cx="44348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Payment redirection — “we've changed our bank details”</a:t>
            </a:r>
            <a:endParaRPr lang="en-US" sz="1300" dirty="0"/>
          </a:p>
        </p:txBody>
      </p:sp>
      <p:sp>
        <p:nvSpPr>
          <p:cNvPr id="25" name="Text 17"/>
          <p:cNvSpPr/>
          <p:nvPr/>
        </p:nvSpPr>
        <p:spPr>
          <a:xfrm>
            <a:off x="548640" y="6309360"/>
            <a:ext cx="1106424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50" b="1" i="1" dirty="0">
                <a:solidFill>
                  <a:srgbClr val="F4A3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When in doubt: don't click — call the company on the number you already have.</a:t>
            </a:r>
            <a:endParaRPr lang="en-US" sz="14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123F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8640" y="502920"/>
            <a:ext cx="2743200" cy="384048"/>
          </a:xfrm>
          <a:prstGeom prst="roundRect">
            <a:avLst>
              <a:gd name="adj" fmla="val 50000"/>
            </a:avLst>
          </a:prstGeom>
          <a:solidFill>
            <a:srgbClr val="F4A34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548640" y="502920"/>
            <a:ext cx="27432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kern="0" spc="200" dirty="0">
                <a:solidFill>
                  <a:srgbClr val="123F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HANDS ON  •  LIVE POLL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548640" y="1005840"/>
            <a:ext cx="1106424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4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First — let's take the temperature of the room</a:t>
            </a:r>
            <a:endParaRPr lang="en-US" sz="3400" dirty="0"/>
          </a:p>
        </p:txBody>
      </p:sp>
      <p:sp>
        <p:nvSpPr>
          <p:cNvPr id="5" name="Shape 3"/>
          <p:cNvSpPr/>
          <p:nvPr/>
        </p:nvSpPr>
        <p:spPr>
          <a:xfrm>
            <a:off x="548640" y="2148840"/>
            <a:ext cx="11064240" cy="1188720"/>
          </a:xfrm>
          <a:prstGeom prst="roundRect">
            <a:avLst>
              <a:gd name="adj" fmla="val 9231"/>
            </a:avLst>
          </a:prstGeom>
          <a:solidFill>
            <a:srgbClr val="0D303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868680" y="2414016"/>
            <a:ext cx="658368" cy="658368"/>
          </a:xfrm>
          <a:prstGeom prst="ellipse">
            <a:avLst/>
          </a:prstGeom>
          <a:solidFill>
            <a:srgbClr val="0E7C8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7" name="Image 0" descr="icons/han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856" y="2585192"/>
            <a:ext cx="316017" cy="316017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1828800" y="2148840"/>
            <a:ext cx="950976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F4A3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Raise your hand if…  </a:t>
            </a:r>
            <a:r>
              <a:rPr lang="en-US" sz="17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you've ever used ChatGPT, Gemini, or Copilot — even once.</a:t>
            </a:r>
            <a:endParaRPr lang="en-US" sz="1700" dirty="0"/>
          </a:p>
        </p:txBody>
      </p:sp>
      <p:sp>
        <p:nvSpPr>
          <p:cNvPr id="9" name="Shape 6"/>
          <p:cNvSpPr/>
          <p:nvPr/>
        </p:nvSpPr>
        <p:spPr>
          <a:xfrm>
            <a:off x="548640" y="3566160"/>
            <a:ext cx="11064240" cy="1188720"/>
          </a:xfrm>
          <a:prstGeom prst="roundRect">
            <a:avLst>
              <a:gd name="adj" fmla="val 9231"/>
            </a:avLst>
          </a:prstGeom>
          <a:solidFill>
            <a:srgbClr val="0D303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Shape 7"/>
          <p:cNvSpPr/>
          <p:nvPr/>
        </p:nvSpPr>
        <p:spPr>
          <a:xfrm>
            <a:off x="868680" y="3831336"/>
            <a:ext cx="658368" cy="658368"/>
          </a:xfrm>
          <a:prstGeom prst="ellipse">
            <a:avLst/>
          </a:prstGeom>
          <a:solidFill>
            <a:srgbClr val="0E7C8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1" name="Image 1" descr="icons/envelop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856" y="4002512"/>
            <a:ext cx="316017" cy="316017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1828800" y="3566160"/>
            <a:ext cx="950976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F4A3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Keep it up if…  </a:t>
            </a:r>
            <a:r>
              <a:rPr lang="en-US" sz="17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you've received an email or text you suspect was an AI-written scam.</a:t>
            </a:r>
            <a:endParaRPr lang="en-US" sz="1700" dirty="0"/>
          </a:p>
        </p:txBody>
      </p:sp>
      <p:sp>
        <p:nvSpPr>
          <p:cNvPr id="13" name="Shape 9"/>
          <p:cNvSpPr/>
          <p:nvPr/>
        </p:nvSpPr>
        <p:spPr>
          <a:xfrm>
            <a:off x="548640" y="4983480"/>
            <a:ext cx="11064240" cy="1188720"/>
          </a:xfrm>
          <a:prstGeom prst="roundRect">
            <a:avLst>
              <a:gd name="adj" fmla="val 9231"/>
            </a:avLst>
          </a:prstGeom>
          <a:solidFill>
            <a:srgbClr val="0D303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Shape 10"/>
          <p:cNvSpPr/>
          <p:nvPr/>
        </p:nvSpPr>
        <p:spPr>
          <a:xfrm>
            <a:off x="868680" y="5248656"/>
            <a:ext cx="658368" cy="658368"/>
          </a:xfrm>
          <a:prstGeom prst="ellipse">
            <a:avLst/>
          </a:prstGeom>
          <a:solidFill>
            <a:srgbClr val="F4A340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5" name="Image 2" descr="icons/questio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9856" y="5419832"/>
            <a:ext cx="316017" cy="316017"/>
          </a:xfrm>
          <a:prstGeom prst="rect">
            <a:avLst/>
          </a:prstGeom>
        </p:spPr>
      </p:pic>
      <p:sp>
        <p:nvSpPr>
          <p:cNvPr id="16" name="Text 11"/>
          <p:cNvSpPr/>
          <p:nvPr/>
        </p:nvSpPr>
        <p:spPr>
          <a:xfrm>
            <a:off x="1828800" y="4983480"/>
            <a:ext cx="950976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F4A3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And be honest…  </a:t>
            </a:r>
            <a:r>
              <a:rPr lang="en-US" sz="17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who has no idea whether their business is already using AI?</a:t>
            </a:r>
            <a:endParaRPr lang="en-US" sz="17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8640" y="502920"/>
            <a:ext cx="658368" cy="658368"/>
          </a:xfrm>
          <a:prstGeom prst="ellipse">
            <a:avLst/>
          </a:prstGeom>
          <a:solidFill>
            <a:srgbClr val="0E7C8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3" name="Image 0" descr="icons/shiel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816" y="674096"/>
            <a:ext cx="316017" cy="31601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417320" y="457200"/>
            <a:ext cx="10241280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400" b="1" dirty="0">
                <a:solidFill>
                  <a:srgbClr val="123F4A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Your one-hour defense plan</a:t>
            </a:r>
            <a:endParaRPr lang="en-US" sz="3400" dirty="0"/>
          </a:p>
        </p:txBody>
      </p:sp>
      <p:sp>
        <p:nvSpPr>
          <p:cNvPr id="5" name="Shape 2"/>
          <p:cNvSpPr/>
          <p:nvPr/>
        </p:nvSpPr>
        <p:spPr>
          <a:xfrm>
            <a:off x="548640" y="1600200"/>
            <a:ext cx="11064240" cy="1042416"/>
          </a:xfrm>
          <a:prstGeom prst="roundRect">
            <a:avLst>
              <a:gd name="adj" fmla="val 8772"/>
            </a:avLst>
          </a:prstGeom>
          <a:solidFill>
            <a:srgbClr val="EAF3F3"/>
          </a:solidFill>
          <a:ln w="12700">
            <a:solidFill>
              <a:srgbClr val="EAF3F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841248" y="1801368"/>
            <a:ext cx="640080" cy="640080"/>
          </a:xfrm>
          <a:prstGeom prst="ellipse">
            <a:avLst/>
          </a:prstGeom>
          <a:solidFill>
            <a:srgbClr val="0E7C8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841248" y="1801368"/>
            <a:ext cx="6400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1</a:t>
            </a:r>
            <a:endParaRPr lang="en-US" sz="2200" dirty="0"/>
          </a:p>
        </p:txBody>
      </p:sp>
      <p:sp>
        <p:nvSpPr>
          <p:cNvPr id="8" name="Text 5"/>
          <p:cNvSpPr/>
          <p:nvPr/>
        </p:nvSpPr>
        <p:spPr>
          <a:xfrm>
            <a:off x="1783080" y="1600200"/>
            <a:ext cx="4572000" cy="10424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23F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Claim every profile — even platforms you don't use</a:t>
            </a:r>
            <a:endParaRPr lang="en-US" sz="1400" dirty="0"/>
          </a:p>
        </p:txBody>
      </p:sp>
      <p:sp>
        <p:nvSpPr>
          <p:cNvPr id="9" name="Text 6"/>
          <p:cNvSpPr/>
          <p:nvPr/>
        </p:nvSpPr>
        <p:spPr>
          <a:xfrm>
            <a:off x="6492240" y="1600200"/>
            <a:ext cx="3931920" cy="10424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2636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Google, Yelp, Facebook, Instagram, Nextdoor. An unclaimed profile is an open door for impersonators.</a:t>
            </a:r>
            <a:endParaRPr lang="en-US" sz="1200" dirty="0"/>
          </a:p>
        </p:txBody>
      </p:sp>
      <p:sp>
        <p:nvSpPr>
          <p:cNvPr id="10" name="Shape 7"/>
          <p:cNvSpPr/>
          <p:nvPr/>
        </p:nvSpPr>
        <p:spPr>
          <a:xfrm>
            <a:off x="10561320" y="1892808"/>
            <a:ext cx="868680" cy="457200"/>
          </a:xfrm>
          <a:prstGeom prst="roundRect">
            <a:avLst>
              <a:gd name="adj" fmla="val 20000"/>
            </a:avLst>
          </a:prstGeom>
          <a:solidFill>
            <a:srgbClr val="F4A34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10561320" y="1892808"/>
            <a:ext cx="8686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123F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 min</a:t>
            </a:r>
            <a:endParaRPr lang="en-US" sz="1200" dirty="0"/>
          </a:p>
        </p:txBody>
      </p:sp>
      <p:sp>
        <p:nvSpPr>
          <p:cNvPr id="12" name="Shape 9"/>
          <p:cNvSpPr/>
          <p:nvPr/>
        </p:nvSpPr>
        <p:spPr>
          <a:xfrm>
            <a:off x="548640" y="2807208"/>
            <a:ext cx="11064240" cy="1042416"/>
          </a:xfrm>
          <a:prstGeom prst="roundRect">
            <a:avLst>
              <a:gd name="adj" fmla="val 8772"/>
            </a:avLst>
          </a:prstGeom>
          <a:solidFill>
            <a:srgbClr val="FFFFFF"/>
          </a:solidFill>
          <a:ln w="12700">
            <a:solidFill>
              <a:srgbClr val="EAF3F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Shape 10"/>
          <p:cNvSpPr/>
          <p:nvPr/>
        </p:nvSpPr>
        <p:spPr>
          <a:xfrm>
            <a:off x="841248" y="3008376"/>
            <a:ext cx="640080" cy="640080"/>
          </a:xfrm>
          <a:prstGeom prst="ellipse">
            <a:avLst/>
          </a:prstGeom>
          <a:solidFill>
            <a:srgbClr val="0E7C8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Text 11"/>
          <p:cNvSpPr/>
          <p:nvPr/>
        </p:nvSpPr>
        <p:spPr>
          <a:xfrm>
            <a:off x="841248" y="3008376"/>
            <a:ext cx="6400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2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1783080" y="2807208"/>
            <a:ext cx="4572000" cy="10424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23F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Set a Google Alert for your business name</a:t>
            </a:r>
            <a:endParaRPr lang="en-US" sz="1400" dirty="0"/>
          </a:p>
        </p:txBody>
      </p:sp>
      <p:sp>
        <p:nvSpPr>
          <p:cNvPr id="16" name="Text 13"/>
          <p:cNvSpPr/>
          <p:nvPr/>
        </p:nvSpPr>
        <p:spPr>
          <a:xfrm>
            <a:off x="6492240" y="2807208"/>
            <a:ext cx="3931920" cy="10424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2636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Free early-warning system: you hear about the fake post before your customers ask about it.</a:t>
            </a:r>
            <a:endParaRPr lang="en-US" sz="1200" dirty="0"/>
          </a:p>
        </p:txBody>
      </p:sp>
      <p:sp>
        <p:nvSpPr>
          <p:cNvPr id="17" name="Shape 14"/>
          <p:cNvSpPr/>
          <p:nvPr/>
        </p:nvSpPr>
        <p:spPr>
          <a:xfrm>
            <a:off x="10561320" y="3099816"/>
            <a:ext cx="868680" cy="457200"/>
          </a:xfrm>
          <a:prstGeom prst="roundRect">
            <a:avLst>
              <a:gd name="adj" fmla="val 20000"/>
            </a:avLst>
          </a:prstGeom>
          <a:solidFill>
            <a:srgbClr val="F4A34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Text 15"/>
          <p:cNvSpPr/>
          <p:nvPr/>
        </p:nvSpPr>
        <p:spPr>
          <a:xfrm>
            <a:off x="10561320" y="3099816"/>
            <a:ext cx="8686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123F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 min</a:t>
            </a:r>
            <a:endParaRPr lang="en-US" sz="1200" dirty="0"/>
          </a:p>
        </p:txBody>
      </p:sp>
      <p:sp>
        <p:nvSpPr>
          <p:cNvPr id="19" name="Shape 16"/>
          <p:cNvSpPr/>
          <p:nvPr/>
        </p:nvSpPr>
        <p:spPr>
          <a:xfrm>
            <a:off x="548640" y="4014216"/>
            <a:ext cx="11064240" cy="1042416"/>
          </a:xfrm>
          <a:prstGeom prst="roundRect">
            <a:avLst>
              <a:gd name="adj" fmla="val 8772"/>
            </a:avLst>
          </a:prstGeom>
          <a:solidFill>
            <a:srgbClr val="EAF3F3"/>
          </a:solidFill>
          <a:ln w="12700">
            <a:solidFill>
              <a:srgbClr val="EAF3F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Shape 17"/>
          <p:cNvSpPr/>
          <p:nvPr/>
        </p:nvSpPr>
        <p:spPr>
          <a:xfrm>
            <a:off x="841248" y="4215384"/>
            <a:ext cx="640080" cy="640080"/>
          </a:xfrm>
          <a:prstGeom prst="ellipse">
            <a:avLst/>
          </a:prstGeom>
          <a:solidFill>
            <a:srgbClr val="0E7C8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1" name="Text 18"/>
          <p:cNvSpPr/>
          <p:nvPr/>
        </p:nvSpPr>
        <p:spPr>
          <a:xfrm>
            <a:off x="841248" y="4215384"/>
            <a:ext cx="6400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3</a:t>
            </a:r>
            <a:endParaRPr lang="en-US" sz="2200" dirty="0"/>
          </a:p>
        </p:txBody>
      </p:sp>
      <p:sp>
        <p:nvSpPr>
          <p:cNvPr id="22" name="Text 19"/>
          <p:cNvSpPr/>
          <p:nvPr/>
        </p:nvSpPr>
        <p:spPr>
          <a:xfrm>
            <a:off x="1783080" y="4014216"/>
            <a:ext cx="4572000" cy="10424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23F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Turn on two-factor authentication everywhere</a:t>
            </a:r>
            <a:endParaRPr lang="en-US" sz="1400" dirty="0"/>
          </a:p>
        </p:txBody>
      </p:sp>
      <p:sp>
        <p:nvSpPr>
          <p:cNvPr id="23" name="Text 20"/>
          <p:cNvSpPr/>
          <p:nvPr/>
        </p:nvSpPr>
        <p:spPr>
          <a:xfrm>
            <a:off x="6492240" y="4014216"/>
            <a:ext cx="3931920" cy="10424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2636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Email, bank, social. The single best defense against account takeover — non-negotiable.</a:t>
            </a:r>
            <a:endParaRPr lang="en-US" sz="1200" dirty="0"/>
          </a:p>
        </p:txBody>
      </p:sp>
      <p:sp>
        <p:nvSpPr>
          <p:cNvPr id="24" name="Shape 21"/>
          <p:cNvSpPr/>
          <p:nvPr/>
        </p:nvSpPr>
        <p:spPr>
          <a:xfrm>
            <a:off x="10561320" y="4306824"/>
            <a:ext cx="868680" cy="457200"/>
          </a:xfrm>
          <a:prstGeom prst="roundRect">
            <a:avLst>
              <a:gd name="adj" fmla="val 20000"/>
            </a:avLst>
          </a:prstGeom>
          <a:solidFill>
            <a:srgbClr val="F4A34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5" name="Text 22"/>
          <p:cNvSpPr/>
          <p:nvPr/>
        </p:nvSpPr>
        <p:spPr>
          <a:xfrm>
            <a:off x="10561320" y="4306824"/>
            <a:ext cx="8686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123F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15 min</a:t>
            </a:r>
            <a:endParaRPr lang="en-US" sz="1200" dirty="0"/>
          </a:p>
        </p:txBody>
      </p:sp>
      <p:sp>
        <p:nvSpPr>
          <p:cNvPr id="26" name="Shape 23"/>
          <p:cNvSpPr/>
          <p:nvPr/>
        </p:nvSpPr>
        <p:spPr>
          <a:xfrm>
            <a:off x="548640" y="5221224"/>
            <a:ext cx="11064240" cy="1042416"/>
          </a:xfrm>
          <a:prstGeom prst="roundRect">
            <a:avLst>
              <a:gd name="adj" fmla="val 8772"/>
            </a:avLst>
          </a:prstGeom>
          <a:solidFill>
            <a:srgbClr val="FFFFFF"/>
          </a:solidFill>
          <a:ln w="12700">
            <a:solidFill>
              <a:srgbClr val="EAF3F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7" name="Shape 24"/>
          <p:cNvSpPr/>
          <p:nvPr/>
        </p:nvSpPr>
        <p:spPr>
          <a:xfrm>
            <a:off x="841248" y="5422392"/>
            <a:ext cx="640080" cy="640080"/>
          </a:xfrm>
          <a:prstGeom prst="ellipse">
            <a:avLst/>
          </a:prstGeom>
          <a:solidFill>
            <a:srgbClr val="0E7C8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8" name="Text 25"/>
          <p:cNvSpPr/>
          <p:nvPr/>
        </p:nvSpPr>
        <p:spPr>
          <a:xfrm>
            <a:off x="841248" y="5422392"/>
            <a:ext cx="6400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4</a:t>
            </a:r>
            <a:endParaRPr lang="en-US" sz="2200" dirty="0"/>
          </a:p>
        </p:txBody>
      </p:sp>
      <p:sp>
        <p:nvSpPr>
          <p:cNvPr id="29" name="Text 26"/>
          <p:cNvSpPr/>
          <p:nvPr/>
        </p:nvSpPr>
        <p:spPr>
          <a:xfrm>
            <a:off x="1783080" y="5221224"/>
            <a:ext cx="4572000" cy="10424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23F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Write your response plan while calm</a:t>
            </a:r>
            <a:endParaRPr lang="en-US" sz="1400" dirty="0"/>
          </a:p>
        </p:txBody>
      </p:sp>
      <p:sp>
        <p:nvSpPr>
          <p:cNvPr id="30" name="Text 27"/>
          <p:cNvSpPr/>
          <p:nvPr/>
        </p:nvSpPr>
        <p:spPr>
          <a:xfrm>
            <a:off x="6492240" y="5221224"/>
            <a:ext cx="3931920" cy="10424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2636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Who checks reviews weekly? Who responds to a false post — and what's the tone? Decide now, not mid-crisis.</a:t>
            </a:r>
            <a:endParaRPr lang="en-US" sz="1200" dirty="0"/>
          </a:p>
        </p:txBody>
      </p:sp>
      <p:sp>
        <p:nvSpPr>
          <p:cNvPr id="31" name="Shape 28"/>
          <p:cNvSpPr/>
          <p:nvPr/>
        </p:nvSpPr>
        <p:spPr>
          <a:xfrm>
            <a:off x="10561320" y="5513832"/>
            <a:ext cx="868680" cy="457200"/>
          </a:xfrm>
          <a:prstGeom prst="roundRect">
            <a:avLst>
              <a:gd name="adj" fmla="val 20000"/>
            </a:avLst>
          </a:prstGeom>
          <a:solidFill>
            <a:srgbClr val="F4A34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2" name="Text 29"/>
          <p:cNvSpPr/>
          <p:nvPr/>
        </p:nvSpPr>
        <p:spPr>
          <a:xfrm>
            <a:off x="10561320" y="5513832"/>
            <a:ext cx="8686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123F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 min</a:t>
            </a:r>
            <a:endParaRPr lang="en-US" sz="1200" dirty="0"/>
          </a:p>
        </p:txBody>
      </p:sp>
      <p:sp>
        <p:nvSpPr>
          <p:cNvPr id="33" name="Text 30"/>
          <p:cNvSpPr/>
          <p:nvPr/>
        </p:nvSpPr>
        <p:spPr>
          <a:xfrm>
            <a:off x="548640" y="6419088"/>
            <a:ext cx="110642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50" i="1" dirty="0">
                <a:solidFill>
                  <a:srgbClr val="5F72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Total: one hour, one afternoon, mostly free. Cheaper than one crisis.</a:t>
            </a:r>
            <a:endParaRPr lang="en-US" sz="135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bg>
      <p:bgPr>
        <a:solidFill>
          <a:srgbClr val="123F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640080"/>
            <a:ext cx="4114800" cy="2194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0" b="1" dirty="0">
                <a:solidFill>
                  <a:srgbClr val="0D3038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04</a:t>
            </a:r>
            <a:endParaRPr lang="en-US" sz="13000" dirty="0"/>
          </a:p>
        </p:txBody>
      </p:sp>
      <p:sp>
        <p:nvSpPr>
          <p:cNvPr id="3" name="Shape 1"/>
          <p:cNvSpPr/>
          <p:nvPr/>
        </p:nvSpPr>
        <p:spPr>
          <a:xfrm>
            <a:off x="685800" y="2880360"/>
            <a:ext cx="960120" cy="960120"/>
          </a:xfrm>
          <a:prstGeom prst="ellipse">
            <a:avLst/>
          </a:prstGeom>
          <a:solidFill>
            <a:srgbClr val="F4A340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4" name="Image 0" descr="icons/filt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431" y="3129991"/>
            <a:ext cx="460858" cy="460858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85800" y="3977640"/>
            <a:ext cx="1078992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6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The Evaluation Filter</a:t>
            </a:r>
            <a:endParaRPr lang="en-US" sz="4600" dirty="0"/>
          </a:p>
        </p:txBody>
      </p:sp>
      <p:sp>
        <p:nvSpPr>
          <p:cNvPr id="6" name="Text 3"/>
          <p:cNvSpPr/>
          <p:nvPr/>
        </p:nvSpPr>
        <p:spPr>
          <a:xfrm>
            <a:off x="713232" y="5074920"/>
            <a:ext cx="987552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900" dirty="0">
                <a:solidFill>
                  <a:srgbClr val="BFDCE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Five questions that separate the tools worth your time from the ones burning it.</a:t>
            </a:r>
            <a:endParaRPr lang="en-US" sz="19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8640" y="502920"/>
            <a:ext cx="658368" cy="658368"/>
          </a:xfrm>
          <a:prstGeom prst="ellipse">
            <a:avLst/>
          </a:prstGeom>
          <a:solidFill>
            <a:srgbClr val="0E7C8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3" name="Image 0" descr="icons/filt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816" y="674096"/>
            <a:ext cx="316017" cy="31601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417320" y="457200"/>
            <a:ext cx="10241280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400" b="1" dirty="0">
                <a:solidFill>
                  <a:srgbClr val="123F4A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Ask these five questions — in order</a:t>
            </a:r>
            <a:endParaRPr lang="en-US" sz="3400" dirty="0"/>
          </a:p>
        </p:txBody>
      </p:sp>
      <p:sp>
        <p:nvSpPr>
          <p:cNvPr id="5" name="Shape 2"/>
          <p:cNvSpPr/>
          <p:nvPr/>
        </p:nvSpPr>
        <p:spPr>
          <a:xfrm>
            <a:off x="640080" y="1682496"/>
            <a:ext cx="621792" cy="621792"/>
          </a:xfrm>
          <a:prstGeom prst="ellipse">
            <a:avLst/>
          </a:prstGeom>
          <a:solidFill>
            <a:srgbClr val="0E7C8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640080" y="1682496"/>
            <a:ext cx="621792" cy="6217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1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554480" y="1572768"/>
            <a:ext cx="4937760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23F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Does it solve a problem I actually have?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6629400" y="1572768"/>
            <a:ext cx="4983480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2636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Not a problem the ad says you have. Your Activity-1 task list is the honest answer key.</a:t>
            </a:r>
            <a:endParaRPr lang="en-US" sz="1250" dirty="0"/>
          </a:p>
        </p:txBody>
      </p:sp>
      <p:sp>
        <p:nvSpPr>
          <p:cNvPr id="9" name="Shape 6"/>
          <p:cNvSpPr/>
          <p:nvPr/>
        </p:nvSpPr>
        <p:spPr>
          <a:xfrm>
            <a:off x="640080" y="2651760"/>
            <a:ext cx="621792" cy="621792"/>
          </a:xfrm>
          <a:prstGeom prst="ellipse">
            <a:avLst/>
          </a:prstGeom>
          <a:solidFill>
            <a:srgbClr val="0E7C8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Text 7"/>
          <p:cNvSpPr/>
          <p:nvPr/>
        </p:nvSpPr>
        <p:spPr>
          <a:xfrm>
            <a:off x="640080" y="2651760"/>
            <a:ext cx="621792" cy="6217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2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1554480" y="2542032"/>
            <a:ext cx="4937760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23F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Can I try it free in under an hour?</a:t>
            </a:r>
            <a:endParaRPr lang="en-US" sz="1600" dirty="0"/>
          </a:p>
        </p:txBody>
      </p:sp>
      <p:sp>
        <p:nvSpPr>
          <p:cNvPr id="12" name="Text 9"/>
          <p:cNvSpPr/>
          <p:nvPr/>
        </p:nvSpPr>
        <p:spPr>
          <a:xfrm>
            <a:off x="6629400" y="2542032"/>
            <a:ext cx="4983480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2636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If setup takes a weekend or starts with a sales call, walk away. Good tools prove themselves fast.</a:t>
            </a:r>
            <a:endParaRPr lang="en-US" sz="1250" dirty="0"/>
          </a:p>
        </p:txBody>
      </p:sp>
      <p:sp>
        <p:nvSpPr>
          <p:cNvPr id="13" name="Shape 10"/>
          <p:cNvSpPr/>
          <p:nvPr/>
        </p:nvSpPr>
        <p:spPr>
          <a:xfrm>
            <a:off x="640080" y="3621024"/>
            <a:ext cx="621792" cy="621792"/>
          </a:xfrm>
          <a:prstGeom prst="ellipse">
            <a:avLst/>
          </a:prstGeom>
          <a:solidFill>
            <a:srgbClr val="0E7C8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Text 11"/>
          <p:cNvSpPr/>
          <p:nvPr/>
        </p:nvSpPr>
        <p:spPr>
          <a:xfrm>
            <a:off x="640080" y="3621024"/>
            <a:ext cx="621792" cy="6217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3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1554480" y="3511296"/>
            <a:ext cx="4937760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23F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Does it save more time than it costs?</a:t>
            </a:r>
            <a:endParaRPr lang="en-US" sz="1600" dirty="0"/>
          </a:p>
        </p:txBody>
      </p:sp>
      <p:sp>
        <p:nvSpPr>
          <p:cNvPr id="16" name="Text 13"/>
          <p:cNvSpPr/>
          <p:nvPr/>
        </p:nvSpPr>
        <p:spPr>
          <a:xfrm>
            <a:off x="6629400" y="3511296"/>
            <a:ext cx="4983480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2636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Count learning, fixing, and reviewing time — not just the demo. Net minutes per week is the score.</a:t>
            </a:r>
            <a:endParaRPr lang="en-US" sz="1250" dirty="0"/>
          </a:p>
        </p:txBody>
      </p:sp>
      <p:sp>
        <p:nvSpPr>
          <p:cNvPr id="17" name="Shape 14"/>
          <p:cNvSpPr/>
          <p:nvPr/>
        </p:nvSpPr>
        <p:spPr>
          <a:xfrm>
            <a:off x="640080" y="4590288"/>
            <a:ext cx="621792" cy="621792"/>
          </a:xfrm>
          <a:prstGeom prst="ellipse">
            <a:avLst/>
          </a:prstGeom>
          <a:solidFill>
            <a:srgbClr val="0E7C8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Text 15"/>
          <p:cNvSpPr/>
          <p:nvPr/>
        </p:nvSpPr>
        <p:spPr>
          <a:xfrm>
            <a:off x="640080" y="4590288"/>
            <a:ext cx="621792" cy="6217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4</a:t>
            </a:r>
            <a:endParaRPr lang="en-US" sz="2200" dirty="0"/>
          </a:p>
        </p:txBody>
      </p:sp>
      <p:sp>
        <p:nvSpPr>
          <p:cNvPr id="19" name="Text 16"/>
          <p:cNvSpPr/>
          <p:nvPr/>
        </p:nvSpPr>
        <p:spPr>
          <a:xfrm>
            <a:off x="1554480" y="4480560"/>
            <a:ext cx="4937760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23F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happens to my data?</a:t>
            </a:r>
            <a:endParaRPr lang="en-US" sz="1600" dirty="0"/>
          </a:p>
        </p:txBody>
      </p:sp>
      <p:sp>
        <p:nvSpPr>
          <p:cNvPr id="20" name="Text 17"/>
          <p:cNvSpPr/>
          <p:nvPr/>
        </p:nvSpPr>
        <p:spPr>
          <a:xfrm>
            <a:off x="6629400" y="4480560"/>
            <a:ext cx="4983480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2636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Where does it go, who can see it, can you export and leave? No clear answer = no.</a:t>
            </a:r>
            <a:endParaRPr lang="en-US" sz="1250" dirty="0"/>
          </a:p>
        </p:txBody>
      </p:sp>
      <p:sp>
        <p:nvSpPr>
          <p:cNvPr id="21" name="Shape 18"/>
          <p:cNvSpPr/>
          <p:nvPr/>
        </p:nvSpPr>
        <p:spPr>
          <a:xfrm>
            <a:off x="640080" y="5559552"/>
            <a:ext cx="621792" cy="621792"/>
          </a:xfrm>
          <a:prstGeom prst="ellipse">
            <a:avLst/>
          </a:prstGeom>
          <a:solidFill>
            <a:srgbClr val="F4A34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2" name="Text 19"/>
          <p:cNvSpPr/>
          <p:nvPr/>
        </p:nvSpPr>
        <p:spPr>
          <a:xfrm>
            <a:off x="640080" y="5559552"/>
            <a:ext cx="621792" cy="6217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5</a:t>
            </a:r>
            <a:endParaRPr lang="en-US" sz="2200" dirty="0"/>
          </a:p>
        </p:txBody>
      </p:sp>
      <p:sp>
        <p:nvSpPr>
          <p:cNvPr id="23" name="Text 20"/>
          <p:cNvSpPr/>
          <p:nvPr/>
        </p:nvSpPr>
        <p:spPr>
          <a:xfrm>
            <a:off x="1554480" y="5449824"/>
            <a:ext cx="4937760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23F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Will I still use it in 90 days?</a:t>
            </a:r>
            <a:endParaRPr lang="en-US" sz="1600" dirty="0"/>
          </a:p>
        </p:txBody>
      </p:sp>
      <p:sp>
        <p:nvSpPr>
          <p:cNvPr id="24" name="Text 21"/>
          <p:cNvSpPr/>
          <p:nvPr/>
        </p:nvSpPr>
        <p:spPr>
          <a:xfrm>
            <a:off x="6629400" y="5449824"/>
            <a:ext cx="4983480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2636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Tools only pay off as habits. If it doesn't fit a routine you already have, it's a toy.</a:t>
            </a:r>
            <a:endParaRPr lang="en-US" sz="1250" dirty="0"/>
          </a:p>
        </p:txBody>
      </p:sp>
      <p:sp>
        <p:nvSpPr>
          <p:cNvPr id="25" name="Text 22"/>
          <p:cNvSpPr/>
          <p:nvPr/>
        </p:nvSpPr>
        <p:spPr>
          <a:xfrm>
            <a:off x="548640" y="6446520"/>
            <a:ext cx="110642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50" b="1" i="1" dirty="0">
                <a:solidFill>
                  <a:srgbClr val="0E7C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“no” at any step means stop — you don't owe a tool a chance.</a:t>
            </a:r>
            <a:endParaRPr lang="en-US" sz="135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8640" y="502920"/>
            <a:ext cx="658368" cy="658368"/>
          </a:xfrm>
          <a:prstGeom prst="ellipse">
            <a:avLst/>
          </a:prstGeom>
          <a:solidFill>
            <a:srgbClr val="0E7C8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3" name="Image 0" descr="icons/warn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816" y="674096"/>
            <a:ext cx="316017" cy="31601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417320" y="457200"/>
            <a:ext cx="10241280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400" b="1" dirty="0">
                <a:solidFill>
                  <a:srgbClr val="123F4A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Skip it: six red flags</a:t>
            </a:r>
            <a:endParaRPr lang="en-US" sz="3400" dirty="0"/>
          </a:p>
        </p:txBody>
      </p:sp>
      <p:sp>
        <p:nvSpPr>
          <p:cNvPr id="5" name="Shape 2"/>
          <p:cNvSpPr/>
          <p:nvPr/>
        </p:nvSpPr>
        <p:spPr>
          <a:xfrm>
            <a:off x="548640" y="1691640"/>
            <a:ext cx="3566160" cy="2103120"/>
          </a:xfrm>
          <a:prstGeom prst="roundRect">
            <a:avLst>
              <a:gd name="adj" fmla="val 5217"/>
            </a:avLst>
          </a:prstGeom>
          <a:solidFill>
            <a:srgbClr val="FBF1E2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6" name="Image 1" descr="icons/cros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248" y="1965960"/>
            <a:ext cx="457200" cy="45720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463040" y="1929384"/>
            <a:ext cx="251460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50" b="1" dirty="0">
                <a:solidFill>
                  <a:srgbClr val="C97F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Guaranteed results</a:t>
            </a:r>
            <a:endParaRPr lang="en-US" sz="1450" dirty="0"/>
          </a:p>
        </p:txBody>
      </p:sp>
      <p:sp>
        <p:nvSpPr>
          <p:cNvPr id="8" name="Text 4"/>
          <p:cNvSpPr/>
          <p:nvPr/>
        </p:nvSpPr>
        <p:spPr>
          <a:xfrm>
            <a:off x="868680" y="2862072"/>
            <a:ext cx="297180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2636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“Double your revenue in 30 days.” Real tools promise time saved, not miracles.</a:t>
            </a:r>
            <a:endParaRPr lang="en-US" sz="1150" dirty="0"/>
          </a:p>
        </p:txBody>
      </p:sp>
      <p:sp>
        <p:nvSpPr>
          <p:cNvPr id="9" name="Shape 5"/>
          <p:cNvSpPr/>
          <p:nvPr/>
        </p:nvSpPr>
        <p:spPr>
          <a:xfrm>
            <a:off x="4389120" y="1691640"/>
            <a:ext cx="3566160" cy="2103120"/>
          </a:xfrm>
          <a:prstGeom prst="roundRect">
            <a:avLst>
              <a:gd name="adj" fmla="val 5217"/>
            </a:avLst>
          </a:prstGeom>
          <a:solidFill>
            <a:srgbClr val="FBF1E2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0" name="Image 2" descr="icons/cros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728" y="1965960"/>
            <a:ext cx="457200" cy="457200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5303520" y="1929384"/>
            <a:ext cx="251460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50" b="1" dirty="0">
                <a:solidFill>
                  <a:srgbClr val="C97F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Opaque pricing</a:t>
            </a:r>
            <a:endParaRPr lang="en-US" sz="1450" dirty="0"/>
          </a:p>
        </p:txBody>
      </p:sp>
      <p:sp>
        <p:nvSpPr>
          <p:cNvPr id="12" name="Text 7"/>
          <p:cNvSpPr/>
          <p:nvPr/>
        </p:nvSpPr>
        <p:spPr>
          <a:xfrm>
            <a:off x="4709160" y="2862072"/>
            <a:ext cx="297180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2636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If you need a sales call to learn the price, the price is more than you want to pay.</a:t>
            </a:r>
            <a:endParaRPr lang="en-US" sz="1150" dirty="0"/>
          </a:p>
        </p:txBody>
      </p:sp>
      <p:sp>
        <p:nvSpPr>
          <p:cNvPr id="13" name="Shape 8"/>
          <p:cNvSpPr/>
          <p:nvPr/>
        </p:nvSpPr>
        <p:spPr>
          <a:xfrm>
            <a:off x="8229600" y="1691640"/>
            <a:ext cx="3566160" cy="2103120"/>
          </a:xfrm>
          <a:prstGeom prst="roundRect">
            <a:avLst>
              <a:gd name="adj" fmla="val 5217"/>
            </a:avLst>
          </a:prstGeom>
          <a:solidFill>
            <a:srgbClr val="FBF1E2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4" name="Image 3" descr="icons/cros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2208" y="1965960"/>
            <a:ext cx="457200" cy="457200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9144000" y="1929384"/>
            <a:ext cx="251460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50" b="1" dirty="0">
                <a:solidFill>
                  <a:srgbClr val="C97F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Wants your customer list up front</a:t>
            </a:r>
            <a:endParaRPr lang="en-US" sz="1450" dirty="0"/>
          </a:p>
        </p:txBody>
      </p:sp>
      <p:sp>
        <p:nvSpPr>
          <p:cNvPr id="16" name="Text 10"/>
          <p:cNvSpPr/>
          <p:nvPr/>
        </p:nvSpPr>
        <p:spPr>
          <a:xfrm>
            <a:off x="8549640" y="2862072"/>
            <a:ext cx="297180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2636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data is the product being bought. See filter question 4.</a:t>
            </a:r>
            <a:endParaRPr lang="en-US" sz="1150" dirty="0"/>
          </a:p>
        </p:txBody>
      </p:sp>
      <p:sp>
        <p:nvSpPr>
          <p:cNvPr id="17" name="Shape 11"/>
          <p:cNvSpPr/>
          <p:nvPr/>
        </p:nvSpPr>
        <p:spPr>
          <a:xfrm>
            <a:off x="548640" y="4069080"/>
            <a:ext cx="3566160" cy="2103120"/>
          </a:xfrm>
          <a:prstGeom prst="roundRect">
            <a:avLst>
              <a:gd name="adj" fmla="val 5217"/>
            </a:avLst>
          </a:prstGeom>
          <a:solidFill>
            <a:srgbClr val="FBF1E2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8" name="Image 4" descr="icons/cros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248" y="4343400"/>
            <a:ext cx="457200" cy="457200"/>
          </a:xfrm>
          <a:prstGeom prst="rect">
            <a:avLst/>
          </a:prstGeom>
        </p:spPr>
      </p:pic>
      <p:sp>
        <p:nvSpPr>
          <p:cNvPr id="19" name="Text 12"/>
          <p:cNvSpPr/>
          <p:nvPr/>
        </p:nvSpPr>
        <p:spPr>
          <a:xfrm>
            <a:off x="1463040" y="4306824"/>
            <a:ext cx="251460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50" b="1" dirty="0">
                <a:solidFill>
                  <a:srgbClr val="C97F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Long contracts for unproven tools</a:t>
            </a:r>
            <a:endParaRPr lang="en-US" sz="1450" dirty="0"/>
          </a:p>
        </p:txBody>
      </p:sp>
      <p:sp>
        <p:nvSpPr>
          <p:cNvPr id="20" name="Text 13"/>
          <p:cNvSpPr/>
          <p:nvPr/>
        </p:nvSpPr>
        <p:spPr>
          <a:xfrm>
            <a:off x="868680" y="5239512"/>
            <a:ext cx="297180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2636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Annual lock-in before a free trial is a confession about churn.</a:t>
            </a:r>
            <a:endParaRPr lang="en-US" sz="1150" dirty="0"/>
          </a:p>
        </p:txBody>
      </p:sp>
      <p:sp>
        <p:nvSpPr>
          <p:cNvPr id="21" name="Shape 14"/>
          <p:cNvSpPr/>
          <p:nvPr/>
        </p:nvSpPr>
        <p:spPr>
          <a:xfrm>
            <a:off x="4389120" y="4069080"/>
            <a:ext cx="3566160" cy="2103120"/>
          </a:xfrm>
          <a:prstGeom prst="roundRect">
            <a:avLst>
              <a:gd name="adj" fmla="val 5217"/>
            </a:avLst>
          </a:prstGeom>
          <a:solidFill>
            <a:srgbClr val="FBF1E2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2" name="Image 5" descr="icons/cros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728" y="4343400"/>
            <a:ext cx="457200" cy="457200"/>
          </a:xfrm>
          <a:prstGeom prst="rect">
            <a:avLst/>
          </a:prstGeom>
        </p:spPr>
      </p:pic>
      <p:sp>
        <p:nvSpPr>
          <p:cNvPr id="23" name="Text 15"/>
          <p:cNvSpPr/>
          <p:nvPr/>
        </p:nvSpPr>
        <p:spPr>
          <a:xfrm>
            <a:off x="5303520" y="4306824"/>
            <a:ext cx="251460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50" b="1" dirty="0">
                <a:solidFill>
                  <a:srgbClr val="C97F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“Replaces your staff” pitches</a:t>
            </a:r>
            <a:endParaRPr lang="en-US" sz="1450" dirty="0"/>
          </a:p>
        </p:txBody>
      </p:sp>
      <p:sp>
        <p:nvSpPr>
          <p:cNvPr id="24" name="Text 16"/>
          <p:cNvSpPr/>
          <p:nvPr/>
        </p:nvSpPr>
        <p:spPr>
          <a:xfrm>
            <a:off x="4709160" y="5239512"/>
            <a:ext cx="297180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2636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Tools that market to your fears usually can't deliver to your needs.</a:t>
            </a:r>
            <a:endParaRPr lang="en-US" sz="1150" dirty="0"/>
          </a:p>
        </p:txBody>
      </p:sp>
      <p:sp>
        <p:nvSpPr>
          <p:cNvPr id="25" name="Shape 17"/>
          <p:cNvSpPr/>
          <p:nvPr/>
        </p:nvSpPr>
        <p:spPr>
          <a:xfrm>
            <a:off x="8229600" y="4069080"/>
            <a:ext cx="3566160" cy="2103120"/>
          </a:xfrm>
          <a:prstGeom prst="roundRect">
            <a:avLst>
              <a:gd name="adj" fmla="val 5217"/>
            </a:avLst>
          </a:prstGeom>
          <a:solidFill>
            <a:srgbClr val="FBF1E2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6" name="Image 6" descr="icons/cros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2208" y="4343400"/>
            <a:ext cx="457200" cy="457200"/>
          </a:xfrm>
          <a:prstGeom prst="rect">
            <a:avLst/>
          </a:prstGeom>
        </p:spPr>
      </p:pic>
      <p:sp>
        <p:nvSpPr>
          <p:cNvPr id="27" name="Text 18"/>
          <p:cNvSpPr/>
          <p:nvPr/>
        </p:nvSpPr>
        <p:spPr>
          <a:xfrm>
            <a:off x="9144000" y="4306824"/>
            <a:ext cx="251460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50" b="1" dirty="0">
                <a:solidFill>
                  <a:srgbClr val="C97F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 export, no exit</a:t>
            </a:r>
            <a:endParaRPr lang="en-US" sz="1450" dirty="0"/>
          </a:p>
        </p:txBody>
      </p:sp>
      <p:sp>
        <p:nvSpPr>
          <p:cNvPr id="28" name="Text 19"/>
          <p:cNvSpPr/>
          <p:nvPr/>
        </p:nvSpPr>
        <p:spPr>
          <a:xfrm>
            <a:off x="8549640" y="5239512"/>
            <a:ext cx="297180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2636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If you can't take your data and leave, you're not a customer — you're a hostage.</a:t>
            </a:r>
            <a:endParaRPr lang="en-US" sz="115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8640" y="502920"/>
            <a:ext cx="658368" cy="658368"/>
          </a:xfrm>
          <a:prstGeom prst="ellipse">
            <a:avLst/>
          </a:prstGeom>
          <a:solidFill>
            <a:srgbClr val="0E7C8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3" name="Image 0" descr="icons/clipboar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816" y="674096"/>
            <a:ext cx="316017" cy="31601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417320" y="457200"/>
            <a:ext cx="10241280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400" b="1" dirty="0">
                <a:solidFill>
                  <a:srgbClr val="123F4A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Let's run one through — together</a:t>
            </a:r>
            <a:endParaRPr lang="en-US" sz="3400" dirty="0"/>
          </a:p>
        </p:txBody>
      </p:sp>
      <p:sp>
        <p:nvSpPr>
          <p:cNvPr id="5" name="Text 2"/>
          <p:cNvSpPr/>
          <p:nvPr/>
        </p:nvSpPr>
        <p:spPr>
          <a:xfrm>
            <a:off x="548640" y="1536192"/>
            <a:ext cx="1106424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50" b="1" dirty="0">
                <a:solidFill>
                  <a:srgbClr val="0E7C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Example: a free AI chatbot for your website's FAQ  (swap in any tool the room suggests)</a:t>
            </a:r>
            <a:endParaRPr lang="en-US" sz="1550" dirty="0"/>
          </a:p>
        </p:txBody>
      </p:sp>
      <p:sp>
        <p:nvSpPr>
          <p:cNvPr id="6" name="Shape 3"/>
          <p:cNvSpPr/>
          <p:nvPr/>
        </p:nvSpPr>
        <p:spPr>
          <a:xfrm>
            <a:off x="548640" y="2103120"/>
            <a:ext cx="11064240" cy="676656"/>
          </a:xfrm>
          <a:prstGeom prst="roundRect">
            <a:avLst>
              <a:gd name="adj" fmla="val 12162"/>
            </a:avLst>
          </a:prstGeom>
          <a:solidFill>
            <a:srgbClr val="EAF3F3"/>
          </a:solidFill>
          <a:ln w="12700">
            <a:solidFill>
              <a:srgbClr val="EAF3F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868680" y="2103120"/>
            <a:ext cx="2651760" cy="6766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b="1" dirty="0">
                <a:solidFill>
                  <a:srgbClr val="123F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Q1 — real problem?</a:t>
            </a:r>
            <a:endParaRPr lang="en-US" sz="1350" dirty="0"/>
          </a:p>
        </p:txBody>
      </p:sp>
      <p:sp>
        <p:nvSpPr>
          <p:cNvPr id="8" name="Text 5"/>
          <p:cNvSpPr/>
          <p:nvPr/>
        </p:nvSpPr>
        <p:spPr>
          <a:xfrm>
            <a:off x="3657600" y="2103120"/>
            <a:ext cx="7635240" cy="6766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2636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“We answer the same 10 questions by phone daily” → yes, it's on our Activity-1 list.</a:t>
            </a:r>
            <a:endParaRPr lang="en-US" sz="1250" dirty="0"/>
          </a:p>
        </p:txBody>
      </p:sp>
      <p:pic>
        <p:nvPicPr>
          <p:cNvPr id="9" name="Image 1" descr="icons/check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09960" y="2276856"/>
            <a:ext cx="329184" cy="329184"/>
          </a:xfrm>
          <a:prstGeom prst="rect">
            <a:avLst/>
          </a:prstGeom>
        </p:spPr>
      </p:pic>
      <p:sp>
        <p:nvSpPr>
          <p:cNvPr id="10" name="Shape 6"/>
          <p:cNvSpPr/>
          <p:nvPr/>
        </p:nvSpPr>
        <p:spPr>
          <a:xfrm>
            <a:off x="548640" y="2907792"/>
            <a:ext cx="11064240" cy="676656"/>
          </a:xfrm>
          <a:prstGeom prst="roundRect">
            <a:avLst>
              <a:gd name="adj" fmla="val 12162"/>
            </a:avLst>
          </a:prstGeom>
          <a:solidFill>
            <a:srgbClr val="FFFFFF"/>
          </a:solidFill>
          <a:ln w="12700">
            <a:solidFill>
              <a:srgbClr val="EAF3F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7"/>
          <p:cNvSpPr/>
          <p:nvPr/>
        </p:nvSpPr>
        <p:spPr>
          <a:xfrm>
            <a:off x="868680" y="2907792"/>
            <a:ext cx="2651760" cy="6766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b="1" dirty="0">
                <a:solidFill>
                  <a:srgbClr val="123F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Q2 — free trial, fast?</a:t>
            </a:r>
            <a:endParaRPr lang="en-US" sz="1350" dirty="0"/>
          </a:p>
        </p:txBody>
      </p:sp>
      <p:sp>
        <p:nvSpPr>
          <p:cNvPr id="12" name="Text 8"/>
          <p:cNvSpPr/>
          <p:nvPr/>
        </p:nvSpPr>
        <p:spPr>
          <a:xfrm>
            <a:off x="3657600" y="2907792"/>
            <a:ext cx="7635240" cy="6766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2636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Free tier, ~40-minute setup with our existing FAQ page → pass.</a:t>
            </a:r>
            <a:endParaRPr lang="en-US" sz="1250" dirty="0"/>
          </a:p>
        </p:txBody>
      </p:sp>
      <p:pic>
        <p:nvPicPr>
          <p:cNvPr id="13" name="Image 2" descr="icons/check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09960" y="3081528"/>
            <a:ext cx="329184" cy="329184"/>
          </a:xfrm>
          <a:prstGeom prst="rect">
            <a:avLst/>
          </a:prstGeom>
        </p:spPr>
      </p:pic>
      <p:sp>
        <p:nvSpPr>
          <p:cNvPr id="14" name="Shape 9"/>
          <p:cNvSpPr/>
          <p:nvPr/>
        </p:nvSpPr>
        <p:spPr>
          <a:xfrm>
            <a:off x="548640" y="3712464"/>
            <a:ext cx="11064240" cy="676656"/>
          </a:xfrm>
          <a:prstGeom prst="roundRect">
            <a:avLst>
              <a:gd name="adj" fmla="val 12162"/>
            </a:avLst>
          </a:prstGeom>
          <a:solidFill>
            <a:srgbClr val="EAF3F3"/>
          </a:solidFill>
          <a:ln w="12700">
            <a:solidFill>
              <a:srgbClr val="EAF3F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10"/>
          <p:cNvSpPr/>
          <p:nvPr/>
        </p:nvSpPr>
        <p:spPr>
          <a:xfrm>
            <a:off x="868680" y="3712464"/>
            <a:ext cx="2651760" cy="6766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b="1" dirty="0">
                <a:solidFill>
                  <a:srgbClr val="123F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Q3 — net time saved?</a:t>
            </a:r>
            <a:endParaRPr lang="en-US" sz="1350" dirty="0"/>
          </a:p>
        </p:txBody>
      </p:sp>
      <p:sp>
        <p:nvSpPr>
          <p:cNvPr id="16" name="Text 11"/>
          <p:cNvSpPr/>
          <p:nvPr/>
        </p:nvSpPr>
        <p:spPr>
          <a:xfrm>
            <a:off x="3657600" y="3712464"/>
            <a:ext cx="7635240" cy="6766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2636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Est. 30 min/day of calls avoided vs. 20 min/week reviewing transcripts → strongly positive.</a:t>
            </a:r>
            <a:endParaRPr lang="en-US" sz="1250" dirty="0"/>
          </a:p>
        </p:txBody>
      </p:sp>
      <p:pic>
        <p:nvPicPr>
          <p:cNvPr id="17" name="Image 3" descr="icons/check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09960" y="3886200"/>
            <a:ext cx="329184" cy="329184"/>
          </a:xfrm>
          <a:prstGeom prst="rect">
            <a:avLst/>
          </a:prstGeom>
        </p:spPr>
      </p:pic>
      <p:sp>
        <p:nvSpPr>
          <p:cNvPr id="18" name="Shape 12"/>
          <p:cNvSpPr/>
          <p:nvPr/>
        </p:nvSpPr>
        <p:spPr>
          <a:xfrm>
            <a:off x="548640" y="4517136"/>
            <a:ext cx="11064240" cy="676656"/>
          </a:xfrm>
          <a:prstGeom prst="roundRect">
            <a:avLst>
              <a:gd name="adj" fmla="val 12162"/>
            </a:avLst>
          </a:prstGeom>
          <a:solidFill>
            <a:srgbClr val="FFFFFF"/>
          </a:solidFill>
          <a:ln w="12700">
            <a:solidFill>
              <a:srgbClr val="EAF3F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 13"/>
          <p:cNvSpPr/>
          <p:nvPr/>
        </p:nvSpPr>
        <p:spPr>
          <a:xfrm>
            <a:off x="868680" y="4517136"/>
            <a:ext cx="2651760" cy="6766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b="1" dirty="0">
                <a:solidFill>
                  <a:srgbClr val="123F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Q4 — data?</a:t>
            </a:r>
            <a:endParaRPr lang="en-US" sz="1350" dirty="0"/>
          </a:p>
        </p:txBody>
      </p:sp>
      <p:sp>
        <p:nvSpPr>
          <p:cNvPr id="20" name="Text 14"/>
          <p:cNvSpPr/>
          <p:nvPr/>
        </p:nvSpPr>
        <p:spPr>
          <a:xfrm>
            <a:off x="3657600" y="4517136"/>
            <a:ext cx="7635240" cy="6766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2636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Chats stored by vendor; no customer payment data involved; export available → acceptable, with rules.</a:t>
            </a:r>
            <a:endParaRPr lang="en-US" sz="1250" dirty="0"/>
          </a:p>
        </p:txBody>
      </p:sp>
      <p:pic>
        <p:nvPicPr>
          <p:cNvPr id="21" name="Image 4" descr="icons/check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09960" y="4690872"/>
            <a:ext cx="329184" cy="329184"/>
          </a:xfrm>
          <a:prstGeom prst="rect">
            <a:avLst/>
          </a:prstGeom>
        </p:spPr>
      </p:pic>
      <p:sp>
        <p:nvSpPr>
          <p:cNvPr id="22" name="Shape 15"/>
          <p:cNvSpPr/>
          <p:nvPr/>
        </p:nvSpPr>
        <p:spPr>
          <a:xfrm>
            <a:off x="548640" y="5321808"/>
            <a:ext cx="11064240" cy="676656"/>
          </a:xfrm>
          <a:prstGeom prst="roundRect">
            <a:avLst>
              <a:gd name="adj" fmla="val 12162"/>
            </a:avLst>
          </a:prstGeom>
          <a:solidFill>
            <a:srgbClr val="EAF3F3"/>
          </a:solidFill>
          <a:ln w="12700">
            <a:solidFill>
              <a:srgbClr val="EAF3F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 16"/>
          <p:cNvSpPr/>
          <p:nvPr/>
        </p:nvSpPr>
        <p:spPr>
          <a:xfrm>
            <a:off x="868680" y="5321808"/>
            <a:ext cx="2651760" cy="6766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b="1" dirty="0">
                <a:solidFill>
                  <a:srgbClr val="123F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Q5 — habit in 90 days?</a:t>
            </a:r>
            <a:endParaRPr lang="en-US" sz="1350" dirty="0"/>
          </a:p>
        </p:txBody>
      </p:sp>
      <p:sp>
        <p:nvSpPr>
          <p:cNvPr id="24" name="Text 17"/>
          <p:cNvSpPr/>
          <p:nvPr/>
        </p:nvSpPr>
        <p:spPr>
          <a:xfrm>
            <a:off x="3657600" y="5321808"/>
            <a:ext cx="7635240" cy="6766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2636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Lives on the website — works without us. Weekly transcript check added to Monday routine → yes.</a:t>
            </a:r>
            <a:endParaRPr lang="en-US" sz="1250" dirty="0"/>
          </a:p>
        </p:txBody>
      </p:sp>
      <p:pic>
        <p:nvPicPr>
          <p:cNvPr id="25" name="Image 5" descr="icons/check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09960" y="5495544"/>
            <a:ext cx="329184" cy="329184"/>
          </a:xfrm>
          <a:prstGeom prst="rect">
            <a:avLst/>
          </a:prstGeom>
        </p:spPr>
      </p:pic>
      <p:sp>
        <p:nvSpPr>
          <p:cNvPr id="26" name="Text 18"/>
          <p:cNvSpPr/>
          <p:nvPr/>
        </p:nvSpPr>
        <p:spPr>
          <a:xfrm>
            <a:off x="548640" y="6355080"/>
            <a:ext cx="1106424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50" b="1" i="1" dirty="0">
                <a:solidFill>
                  <a:srgbClr val="2E8B5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Verdict: pilot it for two weeks — with the four safety rules on.</a:t>
            </a:r>
            <a:endParaRPr lang="en-US" sz="145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5">
    <p:bg>
      <p:bgPr>
        <a:solidFill>
          <a:srgbClr val="123F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8640" y="502920"/>
            <a:ext cx="3657600" cy="384048"/>
          </a:xfrm>
          <a:prstGeom prst="roundRect">
            <a:avLst>
              <a:gd name="adj" fmla="val 50000"/>
            </a:avLst>
          </a:prstGeom>
          <a:solidFill>
            <a:srgbClr val="F4A34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548640" y="502920"/>
            <a:ext cx="36576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kern="0" spc="200" dirty="0">
                <a:solidFill>
                  <a:srgbClr val="123F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HANDS ON  •  ACTIVITY 2  •  12 MIN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548640" y="1005840"/>
            <a:ext cx="1106424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8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Now you: apply the filter</a:t>
            </a:r>
            <a:endParaRPr lang="en-US" sz="3800" dirty="0"/>
          </a:p>
        </p:txBody>
      </p:sp>
      <p:sp>
        <p:nvSpPr>
          <p:cNvPr id="5" name="Shape 3"/>
          <p:cNvSpPr/>
          <p:nvPr/>
        </p:nvSpPr>
        <p:spPr>
          <a:xfrm>
            <a:off x="548640" y="2103120"/>
            <a:ext cx="5349240" cy="1371600"/>
          </a:xfrm>
          <a:prstGeom prst="roundRect">
            <a:avLst>
              <a:gd name="adj" fmla="val 8000"/>
            </a:avLst>
          </a:prstGeom>
          <a:solidFill>
            <a:srgbClr val="0D303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841248" y="2432304"/>
            <a:ext cx="694944" cy="694944"/>
          </a:xfrm>
          <a:prstGeom prst="ellipse">
            <a:avLst/>
          </a:prstGeom>
          <a:solidFill>
            <a:srgbClr val="0E7C8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7" name="Image 0" descr="icons/task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933" y="2612989"/>
            <a:ext cx="333573" cy="333573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1737360" y="2249424"/>
            <a:ext cx="397764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50" b="1" dirty="0">
                <a:solidFill>
                  <a:srgbClr val="F4A3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1. Your task</a:t>
            </a:r>
            <a:endParaRPr lang="en-US" sz="1550" dirty="0"/>
          </a:p>
        </p:txBody>
      </p:sp>
      <p:sp>
        <p:nvSpPr>
          <p:cNvPr id="9" name="Text 6"/>
          <p:cNvSpPr/>
          <p:nvPr/>
        </p:nvSpPr>
        <p:spPr>
          <a:xfrm>
            <a:off x="1737360" y="2670048"/>
            <a:ext cx="397764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Take the automation candidate you picked in Activity 1.</a:t>
            </a:r>
            <a:endParaRPr lang="en-US" sz="1250" dirty="0"/>
          </a:p>
        </p:txBody>
      </p:sp>
      <p:sp>
        <p:nvSpPr>
          <p:cNvPr id="10" name="Shape 7"/>
          <p:cNvSpPr/>
          <p:nvPr/>
        </p:nvSpPr>
        <p:spPr>
          <a:xfrm>
            <a:off x="6263640" y="2103120"/>
            <a:ext cx="5349240" cy="1371600"/>
          </a:xfrm>
          <a:prstGeom prst="roundRect">
            <a:avLst>
              <a:gd name="adj" fmla="val 8000"/>
            </a:avLst>
          </a:prstGeom>
          <a:solidFill>
            <a:srgbClr val="0D303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Shape 8"/>
          <p:cNvSpPr/>
          <p:nvPr/>
        </p:nvSpPr>
        <p:spPr>
          <a:xfrm>
            <a:off x="6556248" y="2432304"/>
            <a:ext cx="694944" cy="694944"/>
          </a:xfrm>
          <a:prstGeom prst="ellipse">
            <a:avLst/>
          </a:prstGeom>
          <a:solidFill>
            <a:srgbClr val="0E7C8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2" name="Image 1" descr="icons/search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6933" y="2612989"/>
            <a:ext cx="333573" cy="333573"/>
          </a:xfrm>
          <a:prstGeom prst="rect">
            <a:avLst/>
          </a:prstGeom>
        </p:spPr>
      </p:pic>
      <p:sp>
        <p:nvSpPr>
          <p:cNvPr id="13" name="Text 9"/>
          <p:cNvSpPr/>
          <p:nvPr/>
        </p:nvSpPr>
        <p:spPr>
          <a:xfrm>
            <a:off x="7452360" y="2249424"/>
            <a:ext cx="397764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50" b="1" dirty="0">
                <a:solidFill>
                  <a:srgbClr val="F4A3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2. Your tool</a:t>
            </a:r>
            <a:endParaRPr lang="en-US" sz="1550" dirty="0"/>
          </a:p>
        </p:txBody>
      </p:sp>
      <p:sp>
        <p:nvSpPr>
          <p:cNvPr id="14" name="Text 10"/>
          <p:cNvSpPr/>
          <p:nvPr/>
        </p:nvSpPr>
        <p:spPr>
          <a:xfrm>
            <a:off x="7452360" y="2670048"/>
            <a:ext cx="397764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Pick one candidate tool for it — from today's examples or one you've been eyeing.</a:t>
            </a:r>
            <a:endParaRPr lang="en-US" sz="1250" dirty="0"/>
          </a:p>
        </p:txBody>
      </p:sp>
      <p:sp>
        <p:nvSpPr>
          <p:cNvPr id="15" name="Shape 11"/>
          <p:cNvSpPr/>
          <p:nvPr/>
        </p:nvSpPr>
        <p:spPr>
          <a:xfrm>
            <a:off x="548640" y="3703320"/>
            <a:ext cx="5349240" cy="1371600"/>
          </a:xfrm>
          <a:prstGeom prst="roundRect">
            <a:avLst>
              <a:gd name="adj" fmla="val 8000"/>
            </a:avLst>
          </a:prstGeom>
          <a:solidFill>
            <a:srgbClr val="0D303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Shape 12"/>
          <p:cNvSpPr/>
          <p:nvPr/>
        </p:nvSpPr>
        <p:spPr>
          <a:xfrm>
            <a:off x="841248" y="4032504"/>
            <a:ext cx="694944" cy="694944"/>
          </a:xfrm>
          <a:prstGeom prst="ellipse">
            <a:avLst/>
          </a:prstGeom>
          <a:solidFill>
            <a:srgbClr val="0E7C8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7" name="Image 2" descr="icons/clipboar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1933" y="4213189"/>
            <a:ext cx="333573" cy="333573"/>
          </a:xfrm>
          <a:prstGeom prst="rect">
            <a:avLst/>
          </a:prstGeom>
        </p:spPr>
      </p:pic>
      <p:sp>
        <p:nvSpPr>
          <p:cNvPr id="18" name="Text 13"/>
          <p:cNvSpPr/>
          <p:nvPr/>
        </p:nvSpPr>
        <p:spPr>
          <a:xfrm>
            <a:off x="1737360" y="3849624"/>
            <a:ext cx="397764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50" b="1" dirty="0">
                <a:solidFill>
                  <a:srgbClr val="F4A3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3. The filter</a:t>
            </a:r>
            <a:endParaRPr lang="en-US" sz="1550" dirty="0"/>
          </a:p>
        </p:txBody>
      </p:sp>
      <p:sp>
        <p:nvSpPr>
          <p:cNvPr id="19" name="Text 14"/>
          <p:cNvSpPr/>
          <p:nvPr/>
        </p:nvSpPr>
        <p:spPr>
          <a:xfrm>
            <a:off x="1737360" y="4270248"/>
            <a:ext cx="397764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Run all five questions on your worksheet. Honest answers — a “skip it” verdict is a win too.</a:t>
            </a:r>
            <a:endParaRPr lang="en-US" sz="1250" dirty="0"/>
          </a:p>
        </p:txBody>
      </p:sp>
      <p:sp>
        <p:nvSpPr>
          <p:cNvPr id="20" name="Shape 15"/>
          <p:cNvSpPr/>
          <p:nvPr/>
        </p:nvSpPr>
        <p:spPr>
          <a:xfrm>
            <a:off x="6263640" y="3703320"/>
            <a:ext cx="5349240" cy="1371600"/>
          </a:xfrm>
          <a:prstGeom prst="roundRect">
            <a:avLst>
              <a:gd name="adj" fmla="val 8000"/>
            </a:avLst>
          </a:prstGeom>
          <a:solidFill>
            <a:srgbClr val="0D303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1" name="Shape 16"/>
          <p:cNvSpPr/>
          <p:nvPr/>
        </p:nvSpPr>
        <p:spPr>
          <a:xfrm>
            <a:off x="6556248" y="4032504"/>
            <a:ext cx="694944" cy="694944"/>
          </a:xfrm>
          <a:prstGeom prst="ellipse">
            <a:avLst/>
          </a:prstGeom>
          <a:solidFill>
            <a:srgbClr val="F4A340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2" name="Image 3" descr="icons/bullhor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6933" y="4213189"/>
            <a:ext cx="333573" cy="333573"/>
          </a:xfrm>
          <a:prstGeom prst="rect">
            <a:avLst/>
          </a:prstGeom>
        </p:spPr>
      </p:pic>
      <p:sp>
        <p:nvSpPr>
          <p:cNvPr id="23" name="Text 17"/>
          <p:cNvSpPr/>
          <p:nvPr/>
        </p:nvSpPr>
        <p:spPr>
          <a:xfrm>
            <a:off x="7452360" y="3849624"/>
            <a:ext cx="397764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50" b="1" dirty="0">
                <a:solidFill>
                  <a:srgbClr val="F4A3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4. Share out</a:t>
            </a:r>
            <a:endParaRPr lang="en-US" sz="1550" dirty="0"/>
          </a:p>
        </p:txBody>
      </p:sp>
      <p:sp>
        <p:nvSpPr>
          <p:cNvPr id="24" name="Text 18"/>
          <p:cNvSpPr/>
          <p:nvPr/>
        </p:nvSpPr>
        <p:spPr>
          <a:xfrm>
            <a:off x="7452360" y="4270248"/>
            <a:ext cx="397764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Two or three verdicts, aloud: task, tool, verdict, and the question that decided it.</a:t>
            </a:r>
            <a:endParaRPr lang="en-US" sz="1250" dirty="0"/>
          </a:p>
        </p:txBody>
      </p:sp>
      <p:sp>
        <p:nvSpPr>
          <p:cNvPr id="25" name="Shape 19"/>
          <p:cNvSpPr/>
          <p:nvPr/>
        </p:nvSpPr>
        <p:spPr>
          <a:xfrm>
            <a:off x="548640" y="5577840"/>
            <a:ext cx="11064240" cy="822960"/>
          </a:xfrm>
          <a:prstGeom prst="roundRect">
            <a:avLst>
              <a:gd name="adj" fmla="val 13333"/>
            </a:avLst>
          </a:prstGeom>
          <a:solidFill>
            <a:srgbClr val="0A5A6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6" name="Text 20"/>
          <p:cNvSpPr/>
          <p:nvPr/>
        </p:nvSpPr>
        <p:spPr>
          <a:xfrm>
            <a:off x="914400" y="5577840"/>
            <a:ext cx="1033272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F4A3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This is the takeaway:  </a:t>
            </a:r>
            <a:r>
              <a:rPr lang="en-US" sz="15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you're leaving having actually evaluated a real tool for your real business — once here, repeatable forever.</a:t>
            </a:r>
            <a:endParaRPr lang="en-US" sz="15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8640" y="502920"/>
            <a:ext cx="658368" cy="658368"/>
          </a:xfrm>
          <a:prstGeom prst="ellipse">
            <a:avLst/>
          </a:prstGeom>
          <a:solidFill>
            <a:srgbClr val="0E7C8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3" name="Image 0" descr="icons/check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816" y="674096"/>
            <a:ext cx="316017" cy="31601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417320" y="457200"/>
            <a:ext cx="10241280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400" b="1" dirty="0">
                <a:solidFill>
                  <a:srgbClr val="123F4A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What you're walking out with</a:t>
            </a:r>
            <a:endParaRPr lang="en-US" sz="3400" dirty="0"/>
          </a:p>
        </p:txBody>
      </p:sp>
      <p:sp>
        <p:nvSpPr>
          <p:cNvPr id="5" name="Shape 2"/>
          <p:cNvSpPr/>
          <p:nvPr/>
        </p:nvSpPr>
        <p:spPr>
          <a:xfrm>
            <a:off x="548640" y="1600200"/>
            <a:ext cx="5349240" cy="2103120"/>
          </a:xfrm>
          <a:prstGeom prst="roundRect">
            <a:avLst>
              <a:gd name="adj" fmla="val 5217"/>
            </a:avLst>
          </a:prstGeom>
          <a:solidFill>
            <a:srgbClr val="EAF3F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868680" y="1920240"/>
            <a:ext cx="731520" cy="731520"/>
          </a:xfrm>
          <a:prstGeom prst="ellipse">
            <a:avLst/>
          </a:prstGeom>
          <a:solidFill>
            <a:srgbClr val="0E7C8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7" name="Image 1" descr="icons/robotTea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75" y="2110435"/>
            <a:ext cx="351130" cy="351130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1828800" y="1892808"/>
            <a:ext cx="38404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123F4A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Demystified</a:t>
            </a:r>
            <a:endParaRPr lang="en-US" sz="2000" dirty="0"/>
          </a:p>
        </p:txBody>
      </p:sp>
      <p:sp>
        <p:nvSpPr>
          <p:cNvPr id="9" name="Text 5"/>
          <p:cNvSpPr/>
          <p:nvPr/>
        </p:nvSpPr>
        <p:spPr>
          <a:xfrm>
            <a:off x="1828800" y="2423160"/>
            <a:ext cx="379476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dirty="0">
                <a:solidFill>
                  <a:srgbClr val="2636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 is prediction software — a set of assistants you manage, already priced for small business.</a:t>
            </a:r>
            <a:endParaRPr lang="en-US" sz="1350" dirty="0"/>
          </a:p>
        </p:txBody>
      </p:sp>
      <p:sp>
        <p:nvSpPr>
          <p:cNvPr id="10" name="Shape 6"/>
          <p:cNvSpPr/>
          <p:nvPr/>
        </p:nvSpPr>
        <p:spPr>
          <a:xfrm>
            <a:off x="6263640" y="1600200"/>
            <a:ext cx="5349240" cy="2103120"/>
          </a:xfrm>
          <a:prstGeom prst="roundRect">
            <a:avLst>
              <a:gd name="adj" fmla="val 5217"/>
            </a:avLst>
          </a:prstGeom>
          <a:solidFill>
            <a:srgbClr val="EAF3F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Shape 7"/>
          <p:cNvSpPr/>
          <p:nvPr/>
        </p:nvSpPr>
        <p:spPr>
          <a:xfrm>
            <a:off x="6583680" y="1920240"/>
            <a:ext cx="731520" cy="731520"/>
          </a:xfrm>
          <a:prstGeom prst="ellipse">
            <a:avLst/>
          </a:prstGeom>
          <a:solidFill>
            <a:srgbClr val="0E7C8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2" name="Image 2" descr="icons/cog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3875" y="2110435"/>
            <a:ext cx="351130" cy="351130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7543800" y="1892808"/>
            <a:ext cx="38404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123F4A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A framework</a:t>
            </a:r>
            <a:endParaRPr lang="en-US" sz="2000" dirty="0"/>
          </a:p>
        </p:txBody>
      </p:sp>
      <p:sp>
        <p:nvSpPr>
          <p:cNvPr id="14" name="Text 9"/>
          <p:cNvSpPr/>
          <p:nvPr/>
        </p:nvSpPr>
        <p:spPr>
          <a:xfrm>
            <a:off x="7543800" y="2423160"/>
            <a:ext cx="379476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dirty="0">
                <a:solidFill>
                  <a:srgbClr val="2636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Automate the repetitive, keep the personal — with four safety rules and your one task identified.</a:t>
            </a:r>
            <a:endParaRPr lang="en-US" sz="1350" dirty="0"/>
          </a:p>
        </p:txBody>
      </p:sp>
      <p:sp>
        <p:nvSpPr>
          <p:cNvPr id="15" name="Shape 10"/>
          <p:cNvSpPr/>
          <p:nvPr/>
        </p:nvSpPr>
        <p:spPr>
          <a:xfrm>
            <a:off x="548640" y="3977640"/>
            <a:ext cx="5349240" cy="2103120"/>
          </a:xfrm>
          <a:prstGeom prst="roundRect">
            <a:avLst>
              <a:gd name="adj" fmla="val 5217"/>
            </a:avLst>
          </a:prstGeom>
          <a:solidFill>
            <a:srgbClr val="EAF3F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Shape 11"/>
          <p:cNvSpPr/>
          <p:nvPr/>
        </p:nvSpPr>
        <p:spPr>
          <a:xfrm>
            <a:off x="868680" y="4297680"/>
            <a:ext cx="731520" cy="731520"/>
          </a:xfrm>
          <a:prstGeom prst="ellipse">
            <a:avLst/>
          </a:prstGeom>
          <a:solidFill>
            <a:srgbClr val="0E7C8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7" name="Image 3" descr="icons/shieldTe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8875" y="4487875"/>
            <a:ext cx="351130" cy="351130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1828800" y="4270248"/>
            <a:ext cx="38404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123F4A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A defense plan</a:t>
            </a:r>
            <a:endParaRPr lang="en-US" sz="2000" dirty="0"/>
          </a:p>
        </p:txBody>
      </p:sp>
      <p:sp>
        <p:nvSpPr>
          <p:cNvPr id="19" name="Text 13"/>
          <p:cNvSpPr/>
          <p:nvPr/>
        </p:nvSpPr>
        <p:spPr>
          <a:xfrm>
            <a:off x="1828800" y="4800600"/>
            <a:ext cx="379476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dirty="0">
                <a:solidFill>
                  <a:srgbClr val="2636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Four visibility levers, six scam red flags, and a one-hour brand-protection checklist.</a:t>
            </a:r>
            <a:endParaRPr lang="en-US" sz="1350" dirty="0"/>
          </a:p>
        </p:txBody>
      </p:sp>
      <p:sp>
        <p:nvSpPr>
          <p:cNvPr id="20" name="Shape 14"/>
          <p:cNvSpPr/>
          <p:nvPr/>
        </p:nvSpPr>
        <p:spPr>
          <a:xfrm>
            <a:off x="6263640" y="3977640"/>
            <a:ext cx="5349240" cy="2103120"/>
          </a:xfrm>
          <a:prstGeom prst="roundRect">
            <a:avLst>
              <a:gd name="adj" fmla="val 5217"/>
            </a:avLst>
          </a:prstGeom>
          <a:solidFill>
            <a:srgbClr val="EAF3F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1" name="Shape 15"/>
          <p:cNvSpPr/>
          <p:nvPr/>
        </p:nvSpPr>
        <p:spPr>
          <a:xfrm>
            <a:off x="6583680" y="4297680"/>
            <a:ext cx="731520" cy="731520"/>
          </a:xfrm>
          <a:prstGeom prst="ellipse">
            <a:avLst/>
          </a:prstGeom>
          <a:solidFill>
            <a:srgbClr val="F4A340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2" name="Image 4" descr="icons/filter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73875" y="4487875"/>
            <a:ext cx="351130" cy="351130"/>
          </a:xfrm>
          <a:prstGeom prst="rect">
            <a:avLst/>
          </a:prstGeom>
        </p:spPr>
      </p:pic>
      <p:sp>
        <p:nvSpPr>
          <p:cNvPr id="23" name="Text 16"/>
          <p:cNvSpPr/>
          <p:nvPr/>
        </p:nvSpPr>
        <p:spPr>
          <a:xfrm>
            <a:off x="7543800" y="4270248"/>
            <a:ext cx="38404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123F4A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A repeatable filter</a:t>
            </a:r>
            <a:endParaRPr lang="en-US" sz="2000" dirty="0"/>
          </a:p>
        </p:txBody>
      </p:sp>
      <p:sp>
        <p:nvSpPr>
          <p:cNvPr id="24" name="Text 17"/>
          <p:cNvSpPr/>
          <p:nvPr/>
        </p:nvSpPr>
        <p:spPr>
          <a:xfrm>
            <a:off x="7543800" y="4800600"/>
            <a:ext cx="379476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dirty="0">
                <a:solidFill>
                  <a:srgbClr val="2636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Five questions, in order, any “no” means stop — and you've already run it once for real.</a:t>
            </a:r>
            <a:endParaRPr lang="en-US" sz="1350" dirty="0"/>
          </a:p>
        </p:txBody>
      </p:sp>
      <p:sp>
        <p:nvSpPr>
          <p:cNvPr id="25" name="Text 18"/>
          <p:cNvSpPr/>
          <p:nvPr/>
        </p:nvSpPr>
        <p:spPr>
          <a:xfrm>
            <a:off x="548640" y="6355080"/>
            <a:ext cx="110642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i="1" dirty="0">
                <a:solidFill>
                  <a:srgbClr val="0E7C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This week: calendar one hour for the defense plan, and pilot the tool that passed your filter.</a:t>
            </a:r>
            <a:endParaRPr lang="en-US" sz="14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7">
    <p:bg>
      <p:bgPr>
        <a:solidFill>
          <a:srgbClr val="123F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/>
          <p:nvPr/>
        </p:nvSpPr>
        <p:spPr>
          <a:xfrm>
            <a:off x="3238269" y="2357582"/>
            <a:ext cx="5943600" cy="1920240"/>
          </a:xfrm>
          <a:prstGeom prst="roundRect">
            <a:avLst>
              <a:gd name="adj" fmla="val 7143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4" name="Image 0" descr="icons/qr_re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2589" y="2631902"/>
            <a:ext cx="1371600" cy="1371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5158509" y="2631902"/>
            <a:ext cx="384048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spcAft>
                <a:spcPts val="400"/>
              </a:spcAft>
              <a:buNone/>
            </a:pPr>
            <a:r>
              <a:rPr lang="en-US" sz="1800" b="1" dirty="0">
                <a:solidFill>
                  <a:srgbClr val="123F4A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Take the toolkit home</a:t>
            </a:r>
            <a:endParaRPr lang="en-US" sz="1800" dirty="0"/>
          </a:p>
          <a:p>
            <a:pPr marL="0" indent="0">
              <a:spcAft>
                <a:spcPts val="400"/>
              </a:spcAft>
              <a:buNone/>
            </a:pPr>
            <a:r>
              <a:rPr lang="en-US" sz="1250" dirty="0">
                <a:solidFill>
                  <a:srgbClr val="5F72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Worksheet • five-question filter • defense checklist • tool list</a:t>
            </a:r>
            <a:endParaRPr lang="en-US" sz="1800" dirty="0"/>
          </a:p>
          <a:p>
            <a:pPr marL="0" indent="0">
              <a:buNone/>
            </a:pPr>
            <a:r>
              <a:rPr lang="en-US" sz="1300" b="1" dirty="0">
                <a:solidFill>
                  <a:srgbClr val="0E7C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tford9.github.io/talks/dog-street-ai</a:t>
            </a:r>
            <a:endParaRPr lang="en-US" sz="1800" dirty="0"/>
          </a:p>
        </p:txBody>
      </p:sp>
      <p:sp>
        <p:nvSpPr>
          <p:cNvPr id="6" name="Text 3"/>
          <p:cNvSpPr/>
          <p:nvPr/>
        </p:nvSpPr>
        <p:spPr>
          <a:xfrm>
            <a:off x="548640" y="5760720"/>
            <a:ext cx="110642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F4A3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Questions — Reach out.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548640" y="6400800"/>
            <a:ext cx="110642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9FB9B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Trenton W. Ford  •  twford@wm.edu  •  (757) 903-3296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8640" y="502920"/>
            <a:ext cx="658368" cy="658368"/>
          </a:xfrm>
          <a:prstGeom prst="ellipse">
            <a:avLst/>
          </a:prstGeom>
          <a:solidFill>
            <a:srgbClr val="0E7C8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3" name="Image 0" descr="icons/ma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816" y="674096"/>
            <a:ext cx="316017" cy="31601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417320" y="457200"/>
            <a:ext cx="10241280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400" b="1" dirty="0">
                <a:solidFill>
                  <a:srgbClr val="123F4A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Where we're headed today</a:t>
            </a:r>
            <a:endParaRPr lang="en-US" sz="3400" dirty="0"/>
          </a:p>
        </p:txBody>
      </p:sp>
      <p:sp>
        <p:nvSpPr>
          <p:cNvPr id="5" name="Shape 2"/>
          <p:cNvSpPr/>
          <p:nvPr/>
        </p:nvSpPr>
        <p:spPr>
          <a:xfrm>
            <a:off x="548640" y="1600200"/>
            <a:ext cx="5349240" cy="2103120"/>
          </a:xfrm>
          <a:prstGeom prst="roundRect">
            <a:avLst>
              <a:gd name="adj" fmla="val 5217"/>
            </a:avLst>
          </a:prstGeom>
          <a:solidFill>
            <a:srgbClr val="EAF3F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868680" y="1920240"/>
            <a:ext cx="731520" cy="731520"/>
          </a:xfrm>
          <a:prstGeom prst="ellipse">
            <a:avLst/>
          </a:prstGeom>
          <a:solidFill>
            <a:srgbClr val="0E7C8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7" name="Image 1" descr="icons/robotTea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75" y="2110435"/>
            <a:ext cx="351130" cy="351130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1828800" y="1892808"/>
            <a:ext cx="38404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100" b="1" dirty="0">
                <a:solidFill>
                  <a:srgbClr val="123F4A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1. Demystify</a:t>
            </a:r>
            <a:endParaRPr lang="en-US" sz="2100" dirty="0"/>
          </a:p>
        </p:txBody>
      </p:sp>
      <p:sp>
        <p:nvSpPr>
          <p:cNvPr id="9" name="Text 5"/>
          <p:cNvSpPr/>
          <p:nvPr/>
        </p:nvSpPr>
        <p:spPr>
          <a:xfrm>
            <a:off x="1828800" y="2423160"/>
            <a:ext cx="379476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2636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AI actually is — in plain English — and where it's already hiding in your tools.</a:t>
            </a:r>
            <a:endParaRPr lang="en-US" sz="1400" dirty="0"/>
          </a:p>
        </p:txBody>
      </p:sp>
      <p:sp>
        <p:nvSpPr>
          <p:cNvPr id="10" name="Shape 6"/>
          <p:cNvSpPr/>
          <p:nvPr/>
        </p:nvSpPr>
        <p:spPr>
          <a:xfrm>
            <a:off x="6263640" y="1600200"/>
            <a:ext cx="5349240" cy="2103120"/>
          </a:xfrm>
          <a:prstGeom prst="roundRect">
            <a:avLst>
              <a:gd name="adj" fmla="val 5217"/>
            </a:avLst>
          </a:prstGeom>
          <a:solidFill>
            <a:srgbClr val="EAF3F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Shape 7"/>
          <p:cNvSpPr/>
          <p:nvPr/>
        </p:nvSpPr>
        <p:spPr>
          <a:xfrm>
            <a:off x="6583680" y="1920240"/>
            <a:ext cx="731520" cy="731520"/>
          </a:xfrm>
          <a:prstGeom prst="ellipse">
            <a:avLst/>
          </a:prstGeom>
          <a:solidFill>
            <a:srgbClr val="0E7C8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2" name="Image 2" descr="icons/cog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3875" y="2110435"/>
            <a:ext cx="351130" cy="351130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7543800" y="1892808"/>
            <a:ext cx="38404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100" b="1" dirty="0">
                <a:solidFill>
                  <a:srgbClr val="123F4A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2. Automate</a:t>
            </a:r>
            <a:endParaRPr lang="en-US" sz="2100" dirty="0"/>
          </a:p>
        </p:txBody>
      </p:sp>
      <p:sp>
        <p:nvSpPr>
          <p:cNvPr id="14" name="Text 9"/>
          <p:cNvSpPr/>
          <p:nvPr/>
        </p:nvSpPr>
        <p:spPr>
          <a:xfrm>
            <a:off x="7543800" y="2423160"/>
            <a:ext cx="379476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2636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simple framework for safely putting AI to work in marketing, operations, and customer engagement.</a:t>
            </a:r>
            <a:endParaRPr lang="en-US" sz="1400" dirty="0"/>
          </a:p>
        </p:txBody>
      </p:sp>
      <p:sp>
        <p:nvSpPr>
          <p:cNvPr id="15" name="Shape 10"/>
          <p:cNvSpPr/>
          <p:nvPr/>
        </p:nvSpPr>
        <p:spPr>
          <a:xfrm>
            <a:off x="548640" y="3977640"/>
            <a:ext cx="5349240" cy="2103120"/>
          </a:xfrm>
          <a:prstGeom prst="roundRect">
            <a:avLst>
              <a:gd name="adj" fmla="val 5217"/>
            </a:avLst>
          </a:prstGeom>
          <a:solidFill>
            <a:srgbClr val="EAF3F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Shape 11"/>
          <p:cNvSpPr/>
          <p:nvPr/>
        </p:nvSpPr>
        <p:spPr>
          <a:xfrm>
            <a:off x="868680" y="4297680"/>
            <a:ext cx="731520" cy="731520"/>
          </a:xfrm>
          <a:prstGeom prst="ellipse">
            <a:avLst/>
          </a:prstGeom>
          <a:solidFill>
            <a:srgbClr val="0E7C8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7" name="Image 3" descr="icons/shieldTe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8875" y="4487875"/>
            <a:ext cx="351130" cy="351130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1828800" y="4270248"/>
            <a:ext cx="38404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100" b="1" dirty="0">
                <a:solidFill>
                  <a:srgbClr val="123F4A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3. Navigate</a:t>
            </a:r>
            <a:endParaRPr lang="en-US" sz="2100" dirty="0"/>
          </a:p>
        </p:txBody>
      </p:sp>
      <p:sp>
        <p:nvSpPr>
          <p:cNvPr id="19" name="Text 13"/>
          <p:cNvSpPr/>
          <p:nvPr/>
        </p:nvSpPr>
        <p:spPr>
          <a:xfrm>
            <a:off x="1828800" y="4800600"/>
            <a:ext cx="379476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2636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How algorithms decide who sees you — and how to protect your brand from digital misinformation.</a:t>
            </a:r>
            <a:endParaRPr lang="en-US" sz="1400" dirty="0"/>
          </a:p>
        </p:txBody>
      </p:sp>
      <p:sp>
        <p:nvSpPr>
          <p:cNvPr id="20" name="Shape 14"/>
          <p:cNvSpPr/>
          <p:nvPr/>
        </p:nvSpPr>
        <p:spPr>
          <a:xfrm>
            <a:off x="6263640" y="3977640"/>
            <a:ext cx="5349240" cy="2103120"/>
          </a:xfrm>
          <a:prstGeom prst="roundRect">
            <a:avLst>
              <a:gd name="adj" fmla="val 5217"/>
            </a:avLst>
          </a:prstGeom>
          <a:solidFill>
            <a:srgbClr val="EAF3F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1" name="Shape 15"/>
          <p:cNvSpPr/>
          <p:nvPr/>
        </p:nvSpPr>
        <p:spPr>
          <a:xfrm>
            <a:off x="6583680" y="4297680"/>
            <a:ext cx="731520" cy="731520"/>
          </a:xfrm>
          <a:prstGeom prst="ellipse">
            <a:avLst/>
          </a:prstGeom>
          <a:solidFill>
            <a:srgbClr val="F4A340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2" name="Image 4" descr="icons/filter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73875" y="4487875"/>
            <a:ext cx="351130" cy="351130"/>
          </a:xfrm>
          <a:prstGeom prst="rect">
            <a:avLst/>
          </a:prstGeom>
        </p:spPr>
      </p:pic>
      <p:sp>
        <p:nvSpPr>
          <p:cNvPr id="23" name="Text 16"/>
          <p:cNvSpPr/>
          <p:nvPr/>
        </p:nvSpPr>
        <p:spPr>
          <a:xfrm>
            <a:off x="7543800" y="4270248"/>
            <a:ext cx="38404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100" b="1" dirty="0">
                <a:solidFill>
                  <a:srgbClr val="123F4A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4. Apply</a:t>
            </a:r>
            <a:endParaRPr lang="en-US" sz="2100" dirty="0"/>
          </a:p>
        </p:txBody>
      </p:sp>
      <p:sp>
        <p:nvSpPr>
          <p:cNvPr id="24" name="Text 17"/>
          <p:cNvSpPr/>
          <p:nvPr/>
        </p:nvSpPr>
        <p:spPr>
          <a:xfrm>
            <a:off x="7543800" y="4800600"/>
            <a:ext cx="379476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2636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five-question filter to decide which tools deserve your time and which to skip. You'll use it today.</a:t>
            </a:r>
            <a:endParaRPr lang="en-US" sz="1400" dirty="0"/>
          </a:p>
        </p:txBody>
      </p:sp>
      <p:sp>
        <p:nvSpPr>
          <p:cNvPr id="25" name="Text 18"/>
          <p:cNvSpPr/>
          <p:nvPr/>
        </p:nvSpPr>
        <p:spPr>
          <a:xfrm>
            <a:off x="548640" y="6355080"/>
            <a:ext cx="110642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i="1" dirty="0">
                <a:solidFill>
                  <a:srgbClr val="5F72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Two hands-on activities  •  one break  •  a worksheet you take home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123F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640080"/>
            <a:ext cx="4114800" cy="2194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0" b="1" dirty="0">
                <a:solidFill>
                  <a:srgbClr val="0D3038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01</a:t>
            </a:r>
            <a:endParaRPr lang="en-US" sz="13000" dirty="0"/>
          </a:p>
        </p:txBody>
      </p:sp>
      <p:sp>
        <p:nvSpPr>
          <p:cNvPr id="3" name="Shape 1"/>
          <p:cNvSpPr/>
          <p:nvPr/>
        </p:nvSpPr>
        <p:spPr>
          <a:xfrm>
            <a:off x="685800" y="2880360"/>
            <a:ext cx="960120" cy="960120"/>
          </a:xfrm>
          <a:prstGeom prst="ellipse">
            <a:avLst/>
          </a:prstGeom>
          <a:solidFill>
            <a:srgbClr val="F4A340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4" name="Image 0" descr="icons/robo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431" y="3129991"/>
            <a:ext cx="460858" cy="460858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85800" y="3977640"/>
            <a:ext cx="1078992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6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Demystifying AI</a:t>
            </a:r>
            <a:endParaRPr lang="en-US" sz="4600" dirty="0"/>
          </a:p>
        </p:txBody>
      </p:sp>
      <p:sp>
        <p:nvSpPr>
          <p:cNvPr id="6" name="Text 3"/>
          <p:cNvSpPr/>
          <p:nvPr/>
        </p:nvSpPr>
        <p:spPr>
          <a:xfrm>
            <a:off x="713232" y="5074920"/>
            <a:ext cx="987552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900" dirty="0">
                <a:solidFill>
                  <a:srgbClr val="BFDCE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 jargon. No hype. What these tools actually are — and why they're not just for big companies.</a:t>
            </a:r>
            <a:endParaRPr lang="en-US" sz="1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8640" y="502920"/>
            <a:ext cx="658368" cy="658368"/>
          </a:xfrm>
          <a:prstGeom prst="ellipse">
            <a:avLst/>
          </a:prstGeom>
          <a:solidFill>
            <a:srgbClr val="0E7C8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3" name="Image 0" descr="icons/lightbul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816" y="674096"/>
            <a:ext cx="316017" cy="31601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417320" y="457200"/>
            <a:ext cx="10241280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400" b="1" dirty="0">
                <a:solidFill>
                  <a:srgbClr val="123F4A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AI in one sentence</a:t>
            </a:r>
            <a:endParaRPr lang="en-US" sz="3400" dirty="0"/>
          </a:p>
        </p:txBody>
      </p:sp>
      <p:sp>
        <p:nvSpPr>
          <p:cNvPr id="5" name="Shape 2"/>
          <p:cNvSpPr/>
          <p:nvPr/>
        </p:nvSpPr>
        <p:spPr>
          <a:xfrm>
            <a:off x="1005840" y="1828800"/>
            <a:ext cx="10149840" cy="2286000"/>
          </a:xfrm>
          <a:prstGeom prst="roundRect">
            <a:avLst>
              <a:gd name="adj" fmla="val 6000"/>
            </a:avLst>
          </a:prstGeom>
          <a:solidFill>
            <a:srgbClr val="EAF3F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1463040" y="2057400"/>
            <a:ext cx="9235440" cy="18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i="1" dirty="0">
                <a:solidFill>
                  <a:srgbClr val="123F4A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Software that has studied millions of examples so it can make useful predictions — the next word, the likely answer, the best match.</a:t>
            </a:r>
            <a:endParaRPr lang="en-US" sz="2600" dirty="0"/>
          </a:p>
        </p:txBody>
      </p:sp>
      <p:sp>
        <p:nvSpPr>
          <p:cNvPr id="7" name="Text 4"/>
          <p:cNvSpPr/>
          <p:nvPr/>
        </p:nvSpPr>
        <p:spPr>
          <a:xfrm>
            <a:off x="640080" y="4526280"/>
            <a:ext cx="3520440" cy="1737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spcAft>
                <a:spcPts val="400"/>
              </a:spcAft>
              <a:buNone/>
            </a:pPr>
            <a:r>
              <a:rPr lang="en-US" sz="1500" b="1" dirty="0">
                <a:solidFill>
                  <a:srgbClr val="0E7C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It predicts — it doesn't “know.”</a:t>
            </a:r>
            <a:endParaRPr lang="en-US" sz="1500" dirty="0"/>
          </a:p>
          <a:p>
            <a:pPr marL="0" indent="0">
              <a:buNone/>
            </a:pPr>
            <a:r>
              <a:rPr lang="en-US" sz="1350" dirty="0">
                <a:solidFill>
                  <a:srgbClr val="2636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That's why it's confident even when it's wrong. Your judgment stays essential.</a:t>
            </a:r>
            <a:endParaRPr lang="en-US" sz="1500" dirty="0"/>
          </a:p>
        </p:txBody>
      </p:sp>
      <p:sp>
        <p:nvSpPr>
          <p:cNvPr id="8" name="Text 5"/>
          <p:cNvSpPr/>
          <p:nvPr/>
        </p:nvSpPr>
        <p:spPr>
          <a:xfrm>
            <a:off x="4434840" y="4526280"/>
            <a:ext cx="3520440" cy="1737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spcAft>
                <a:spcPts val="400"/>
              </a:spcAft>
              <a:buNone/>
            </a:pPr>
            <a:r>
              <a:rPr lang="en-US" sz="1500" b="1" dirty="0">
                <a:solidFill>
                  <a:srgbClr val="0E7C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It's trained, not programmed.</a:t>
            </a:r>
            <a:endParaRPr lang="en-US" sz="1500" dirty="0"/>
          </a:p>
          <a:p>
            <a:pPr marL="0" indent="0">
              <a:buNone/>
            </a:pPr>
            <a:r>
              <a:rPr lang="en-US" sz="1350" dirty="0">
                <a:solidFill>
                  <a:srgbClr val="2636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It learned patterns from examples — the same way it can learn the pattern of your voice and your business.</a:t>
            </a:r>
            <a:endParaRPr lang="en-US" sz="1500" dirty="0"/>
          </a:p>
        </p:txBody>
      </p:sp>
      <p:sp>
        <p:nvSpPr>
          <p:cNvPr id="9" name="Text 6"/>
          <p:cNvSpPr/>
          <p:nvPr/>
        </p:nvSpPr>
        <p:spPr>
          <a:xfrm>
            <a:off x="8229600" y="4526280"/>
            <a:ext cx="3520440" cy="1737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spcAft>
                <a:spcPts val="400"/>
              </a:spcAft>
              <a:buNone/>
            </a:pPr>
            <a:r>
              <a:rPr lang="en-US" sz="1500" b="1" dirty="0">
                <a:solidFill>
                  <a:srgbClr val="0E7C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It's already cheap.</a:t>
            </a:r>
            <a:endParaRPr lang="en-US" sz="1500" dirty="0"/>
          </a:p>
          <a:p>
            <a:pPr marL="0" indent="0">
              <a:buNone/>
            </a:pPr>
            <a:r>
              <a:rPr lang="en-US" sz="1350" dirty="0">
                <a:solidFill>
                  <a:srgbClr val="2636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tools you'll see today are free or under $30/month. This is not an enterprise-budget conversation.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23F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8640" y="502920"/>
            <a:ext cx="3017520" cy="384048"/>
          </a:xfrm>
          <a:prstGeom prst="roundRect">
            <a:avLst>
              <a:gd name="adj" fmla="val 50000"/>
            </a:avLst>
          </a:prstGeom>
          <a:solidFill>
            <a:srgbClr val="F4A34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548640" y="502920"/>
            <a:ext cx="301752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kern="0" spc="200" dirty="0">
                <a:solidFill>
                  <a:srgbClr val="123F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HANDS ON  •  SHOUT IT OUT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548640" y="1005840"/>
            <a:ext cx="1106424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8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Guess the next word</a:t>
            </a:r>
            <a:endParaRPr lang="en-US" sz="3800" dirty="0"/>
          </a:p>
        </p:txBody>
      </p:sp>
      <p:sp>
        <p:nvSpPr>
          <p:cNvPr id="5" name="Text 3"/>
          <p:cNvSpPr/>
          <p:nvPr/>
        </p:nvSpPr>
        <p:spPr>
          <a:xfrm>
            <a:off x="548640" y="1828800"/>
            <a:ext cx="108813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dirty="0">
                <a:solidFill>
                  <a:srgbClr val="BFDCE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Finish each phrase out loud — don't think, just say it:</a:t>
            </a:r>
            <a:endParaRPr lang="en-US" sz="1700" dirty="0"/>
          </a:p>
        </p:txBody>
      </p:sp>
      <p:sp>
        <p:nvSpPr>
          <p:cNvPr id="6" name="Shape 4"/>
          <p:cNvSpPr/>
          <p:nvPr/>
        </p:nvSpPr>
        <p:spPr>
          <a:xfrm>
            <a:off x="548640" y="2423160"/>
            <a:ext cx="11064240" cy="749808"/>
          </a:xfrm>
          <a:prstGeom prst="roundRect">
            <a:avLst>
              <a:gd name="adj" fmla="val 12195"/>
            </a:avLst>
          </a:prstGeom>
          <a:solidFill>
            <a:srgbClr val="0D303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Shape 5"/>
          <p:cNvSpPr/>
          <p:nvPr/>
        </p:nvSpPr>
        <p:spPr>
          <a:xfrm>
            <a:off x="841248" y="2551176"/>
            <a:ext cx="493776" cy="493776"/>
          </a:xfrm>
          <a:prstGeom prst="ellipse">
            <a:avLst/>
          </a:prstGeom>
          <a:solidFill>
            <a:srgbClr val="0E7C8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841248" y="2551176"/>
            <a:ext cx="493776" cy="493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1</a:t>
            </a:r>
            <a:endParaRPr lang="en-US" sz="1800" dirty="0"/>
          </a:p>
        </p:txBody>
      </p:sp>
      <p:sp>
        <p:nvSpPr>
          <p:cNvPr id="9" name="Text 7"/>
          <p:cNvSpPr/>
          <p:nvPr/>
        </p:nvSpPr>
        <p:spPr>
          <a:xfrm>
            <a:off x="1600200" y="2423160"/>
            <a:ext cx="6126480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Peanut butter and  ______</a:t>
            </a:r>
            <a:endParaRPr lang="en-US" sz="1700" dirty="0"/>
          </a:p>
        </p:txBody>
      </p:sp>
      <p:sp>
        <p:nvSpPr>
          <p:cNvPr id="10" name="Text 8"/>
          <p:cNvSpPr/>
          <p:nvPr/>
        </p:nvSpPr>
        <p:spPr>
          <a:xfrm>
            <a:off x="7818120" y="2423160"/>
            <a:ext cx="3611880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i="1" dirty="0">
                <a:solidFill>
                  <a:srgbClr val="9FB9B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(everyone, instantly, together)</a:t>
            </a:r>
            <a:endParaRPr lang="en-US" sz="1250" dirty="0"/>
          </a:p>
        </p:txBody>
      </p:sp>
      <p:sp>
        <p:nvSpPr>
          <p:cNvPr id="11" name="Shape 9"/>
          <p:cNvSpPr/>
          <p:nvPr/>
        </p:nvSpPr>
        <p:spPr>
          <a:xfrm>
            <a:off x="548640" y="3319272"/>
            <a:ext cx="11064240" cy="749808"/>
          </a:xfrm>
          <a:prstGeom prst="roundRect">
            <a:avLst>
              <a:gd name="adj" fmla="val 12195"/>
            </a:avLst>
          </a:prstGeom>
          <a:solidFill>
            <a:srgbClr val="0D303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Shape 10"/>
          <p:cNvSpPr/>
          <p:nvPr/>
        </p:nvSpPr>
        <p:spPr>
          <a:xfrm>
            <a:off x="841248" y="3447288"/>
            <a:ext cx="493776" cy="493776"/>
          </a:xfrm>
          <a:prstGeom prst="ellipse">
            <a:avLst/>
          </a:prstGeom>
          <a:solidFill>
            <a:srgbClr val="0E7C8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Text 11"/>
          <p:cNvSpPr/>
          <p:nvPr/>
        </p:nvSpPr>
        <p:spPr>
          <a:xfrm>
            <a:off x="841248" y="3447288"/>
            <a:ext cx="493776" cy="493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2</a:t>
            </a:r>
            <a:endParaRPr lang="en-US" sz="1800" dirty="0"/>
          </a:p>
        </p:txBody>
      </p:sp>
      <p:sp>
        <p:nvSpPr>
          <p:cNvPr id="14" name="Text 12"/>
          <p:cNvSpPr/>
          <p:nvPr/>
        </p:nvSpPr>
        <p:spPr>
          <a:xfrm>
            <a:off x="1600200" y="3319272"/>
            <a:ext cx="6126480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Life, liberty, and the pursuit of  ______</a:t>
            </a:r>
            <a:endParaRPr lang="en-US" sz="1700" dirty="0"/>
          </a:p>
        </p:txBody>
      </p:sp>
      <p:sp>
        <p:nvSpPr>
          <p:cNvPr id="15" name="Text 13"/>
          <p:cNvSpPr/>
          <p:nvPr/>
        </p:nvSpPr>
        <p:spPr>
          <a:xfrm>
            <a:off x="7818120" y="3319272"/>
            <a:ext cx="3611880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i="1" dirty="0">
                <a:solidFill>
                  <a:srgbClr val="9FB9B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(you've heard this a few thousand times)</a:t>
            </a:r>
            <a:endParaRPr lang="en-US" sz="1250" dirty="0"/>
          </a:p>
        </p:txBody>
      </p:sp>
      <p:sp>
        <p:nvSpPr>
          <p:cNvPr id="16" name="Shape 14"/>
          <p:cNvSpPr/>
          <p:nvPr/>
        </p:nvSpPr>
        <p:spPr>
          <a:xfrm>
            <a:off x="548640" y="4215384"/>
            <a:ext cx="11064240" cy="749808"/>
          </a:xfrm>
          <a:prstGeom prst="roundRect">
            <a:avLst>
              <a:gd name="adj" fmla="val 12195"/>
            </a:avLst>
          </a:prstGeom>
          <a:solidFill>
            <a:srgbClr val="0D303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7" name="Shape 15"/>
          <p:cNvSpPr/>
          <p:nvPr/>
        </p:nvSpPr>
        <p:spPr>
          <a:xfrm>
            <a:off x="841248" y="4343400"/>
            <a:ext cx="493776" cy="493776"/>
          </a:xfrm>
          <a:prstGeom prst="ellipse">
            <a:avLst/>
          </a:prstGeom>
          <a:solidFill>
            <a:srgbClr val="0E7C8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Text 16"/>
          <p:cNvSpPr/>
          <p:nvPr/>
        </p:nvSpPr>
        <p:spPr>
          <a:xfrm>
            <a:off x="841248" y="4343400"/>
            <a:ext cx="493776" cy="493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3</a:t>
            </a:r>
            <a:endParaRPr lang="en-US" sz="1800" dirty="0"/>
          </a:p>
        </p:txBody>
      </p:sp>
      <p:sp>
        <p:nvSpPr>
          <p:cNvPr id="19" name="Text 17"/>
          <p:cNvSpPr/>
          <p:nvPr/>
        </p:nvSpPr>
        <p:spPr>
          <a:xfrm>
            <a:off x="1600200" y="4215384"/>
            <a:ext cx="6126480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fife and  ______  corps</a:t>
            </a:r>
            <a:endParaRPr lang="en-US" sz="1700" dirty="0"/>
          </a:p>
        </p:txBody>
      </p:sp>
      <p:sp>
        <p:nvSpPr>
          <p:cNvPr id="20" name="Text 18"/>
          <p:cNvSpPr/>
          <p:nvPr/>
        </p:nvSpPr>
        <p:spPr>
          <a:xfrm>
            <a:off x="7818120" y="4215384"/>
            <a:ext cx="3611880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i="1" dirty="0">
                <a:solidFill>
                  <a:srgbClr val="9FB9B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(a very Williamsburg pattern)</a:t>
            </a:r>
            <a:endParaRPr lang="en-US" sz="1250" dirty="0"/>
          </a:p>
        </p:txBody>
      </p:sp>
      <p:sp>
        <p:nvSpPr>
          <p:cNvPr id="21" name="Shape 19"/>
          <p:cNvSpPr/>
          <p:nvPr/>
        </p:nvSpPr>
        <p:spPr>
          <a:xfrm>
            <a:off x="548640" y="5111496"/>
            <a:ext cx="11064240" cy="749808"/>
          </a:xfrm>
          <a:prstGeom prst="roundRect">
            <a:avLst>
              <a:gd name="adj" fmla="val 12195"/>
            </a:avLst>
          </a:prstGeom>
          <a:solidFill>
            <a:srgbClr val="0D303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2" name="Shape 20"/>
          <p:cNvSpPr/>
          <p:nvPr/>
        </p:nvSpPr>
        <p:spPr>
          <a:xfrm>
            <a:off x="841248" y="5239512"/>
            <a:ext cx="493776" cy="493776"/>
          </a:xfrm>
          <a:prstGeom prst="ellipse">
            <a:avLst/>
          </a:prstGeom>
          <a:solidFill>
            <a:srgbClr val="F4A34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3" name="Text 21"/>
          <p:cNvSpPr/>
          <p:nvPr/>
        </p:nvSpPr>
        <p:spPr>
          <a:xfrm>
            <a:off x="841248" y="5239512"/>
            <a:ext cx="493776" cy="493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4</a:t>
            </a:r>
            <a:endParaRPr lang="en-US" sz="1800" dirty="0"/>
          </a:p>
        </p:txBody>
      </p:sp>
      <p:sp>
        <p:nvSpPr>
          <p:cNvPr id="24" name="Text 22"/>
          <p:cNvSpPr/>
          <p:nvPr/>
        </p:nvSpPr>
        <p:spPr>
          <a:xfrm>
            <a:off x="1600200" y="5111496"/>
            <a:ext cx="6126480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For lunch today, I'm thinking  ______</a:t>
            </a:r>
            <a:endParaRPr lang="en-US" sz="1700" dirty="0"/>
          </a:p>
        </p:txBody>
      </p:sp>
      <p:sp>
        <p:nvSpPr>
          <p:cNvPr id="25" name="Text 23"/>
          <p:cNvSpPr/>
          <p:nvPr/>
        </p:nvSpPr>
        <p:spPr>
          <a:xfrm>
            <a:off x="7818120" y="5111496"/>
            <a:ext cx="3611880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i="1" dirty="0">
                <a:solidFill>
                  <a:srgbClr val="9FB9B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(wait — why did the room disagree on this one?)</a:t>
            </a:r>
            <a:endParaRPr lang="en-US" sz="1250" dirty="0"/>
          </a:p>
        </p:txBody>
      </p:sp>
      <p:sp>
        <p:nvSpPr>
          <p:cNvPr id="26" name="Shape 24"/>
          <p:cNvSpPr/>
          <p:nvPr/>
        </p:nvSpPr>
        <p:spPr>
          <a:xfrm>
            <a:off x="548640" y="6080760"/>
            <a:ext cx="11064240" cy="658368"/>
          </a:xfrm>
          <a:prstGeom prst="roundRect">
            <a:avLst>
              <a:gd name="adj" fmla="val 13889"/>
            </a:avLst>
          </a:prstGeom>
          <a:solidFill>
            <a:srgbClr val="0A5A6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7" name="Text 25"/>
          <p:cNvSpPr/>
          <p:nvPr/>
        </p:nvSpPr>
        <p:spPr>
          <a:xfrm>
            <a:off x="914400" y="6080760"/>
            <a:ext cx="1033272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50" b="1" dirty="0">
                <a:solidFill>
                  <a:srgbClr val="F4A3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How did you know?  </a:t>
            </a:r>
            <a:r>
              <a:rPr lang="en-US" sz="14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lifetime of hearing these patterns — your own “training data.” Hold that thought.</a:t>
            </a:r>
            <a:endParaRPr lang="en-US" sz="14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23F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8640" y="502920"/>
            <a:ext cx="2560320" cy="384048"/>
          </a:xfrm>
          <a:prstGeom prst="roundRect">
            <a:avLst>
              <a:gd name="adj" fmla="val 50000"/>
            </a:avLst>
          </a:prstGeom>
          <a:solidFill>
            <a:srgbClr val="F4A34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548640" y="502920"/>
            <a:ext cx="256032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kern="0" spc="200" dirty="0">
                <a:solidFill>
                  <a:srgbClr val="123F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HANDS ON  •  CALL IT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548640" y="1005840"/>
            <a:ext cx="950976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8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Now call the dice roll</a:t>
            </a:r>
            <a:endParaRPr lang="en-US" sz="3800" dirty="0"/>
          </a:p>
        </p:txBody>
      </p:sp>
      <p:sp>
        <p:nvSpPr>
          <p:cNvPr id="5" name="Shape 3"/>
          <p:cNvSpPr/>
          <p:nvPr/>
        </p:nvSpPr>
        <p:spPr>
          <a:xfrm>
            <a:off x="10287000" y="548640"/>
            <a:ext cx="1234440" cy="1234440"/>
          </a:xfrm>
          <a:prstGeom prst="ellipse">
            <a:avLst/>
          </a:prstGeom>
          <a:solidFill>
            <a:srgbClr val="0E7C8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6" name="Image 0" descr="icons/dic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7954" y="869594"/>
            <a:ext cx="592531" cy="592531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548640" y="1828800"/>
            <a:ext cx="95097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dirty="0">
                <a:solidFill>
                  <a:srgbClr val="BFDCE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I'm about to roll this die. Shout your prediction.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548640" y="2514600"/>
            <a:ext cx="3520440" cy="3063240"/>
          </a:xfrm>
          <a:prstGeom prst="roundRect">
            <a:avLst>
              <a:gd name="adj" fmla="val 3582"/>
            </a:avLst>
          </a:prstGeom>
          <a:solidFill>
            <a:srgbClr val="0D303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Shape 6"/>
          <p:cNvSpPr/>
          <p:nvPr/>
        </p:nvSpPr>
        <p:spPr>
          <a:xfrm>
            <a:off x="1965960" y="2834640"/>
            <a:ext cx="685800" cy="685800"/>
          </a:xfrm>
          <a:prstGeom prst="ellipse">
            <a:avLst/>
          </a:prstGeom>
          <a:solidFill>
            <a:srgbClr val="0E7C8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0" name="Image 1" descr="icons/diceOn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4268" y="3012948"/>
            <a:ext cx="329184" cy="329184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731520" y="3703320"/>
            <a:ext cx="315468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 can't know the outcome</a:t>
            </a:r>
            <a:endParaRPr lang="en-US" sz="1600" dirty="0"/>
          </a:p>
        </p:txBody>
      </p:sp>
      <p:sp>
        <p:nvSpPr>
          <p:cNvPr id="12" name="Text 8"/>
          <p:cNvSpPr/>
          <p:nvPr/>
        </p:nvSpPr>
        <p:spPr>
          <a:xfrm>
            <a:off x="822960" y="4480560"/>
            <a:ext cx="297180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50" dirty="0">
                <a:solidFill>
                  <a:srgbClr val="D8E8E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Any face can come up. Nobody in this room can call a single roll — and nobody's embarrassed about that.</a:t>
            </a:r>
            <a:endParaRPr lang="en-US" sz="1250" dirty="0"/>
          </a:p>
        </p:txBody>
      </p:sp>
      <p:sp>
        <p:nvSpPr>
          <p:cNvPr id="13" name="Shape 9"/>
          <p:cNvSpPr/>
          <p:nvPr/>
        </p:nvSpPr>
        <p:spPr>
          <a:xfrm>
            <a:off x="4343400" y="2514600"/>
            <a:ext cx="3520440" cy="3063240"/>
          </a:xfrm>
          <a:prstGeom prst="roundRect">
            <a:avLst>
              <a:gd name="adj" fmla="val 3582"/>
            </a:avLst>
          </a:prstGeom>
          <a:solidFill>
            <a:srgbClr val="0D303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Shape 10"/>
          <p:cNvSpPr/>
          <p:nvPr/>
        </p:nvSpPr>
        <p:spPr>
          <a:xfrm>
            <a:off x="5760720" y="2834640"/>
            <a:ext cx="685800" cy="685800"/>
          </a:xfrm>
          <a:prstGeom prst="ellipse">
            <a:avLst/>
          </a:prstGeom>
          <a:solidFill>
            <a:srgbClr val="0E7C8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5" name="Image 2" descr="icons/diceSix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9028" y="3012948"/>
            <a:ext cx="329184" cy="329184"/>
          </a:xfrm>
          <a:prstGeom prst="rect">
            <a:avLst/>
          </a:prstGeom>
        </p:spPr>
      </p:pic>
      <p:sp>
        <p:nvSpPr>
          <p:cNvPr id="16" name="Text 11"/>
          <p:cNvSpPr/>
          <p:nvPr/>
        </p:nvSpPr>
        <p:spPr>
          <a:xfrm>
            <a:off x="4526280" y="3703320"/>
            <a:ext cx="315468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But you do know the odds</a:t>
            </a:r>
            <a:endParaRPr lang="en-US" sz="1600" dirty="0"/>
          </a:p>
        </p:txBody>
      </p:sp>
      <p:sp>
        <p:nvSpPr>
          <p:cNvPr id="17" name="Text 12"/>
          <p:cNvSpPr/>
          <p:nvPr/>
        </p:nvSpPr>
        <p:spPr>
          <a:xfrm>
            <a:off x="4617720" y="4480560"/>
            <a:ext cx="297180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50" dirty="0">
                <a:solidFill>
                  <a:srgbClr val="D8E8E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Each face is exactly 1-in-6. You know the full menu of outcomes and precisely how likely each one is.</a:t>
            </a:r>
            <a:endParaRPr lang="en-US" sz="1250" dirty="0"/>
          </a:p>
        </p:txBody>
      </p:sp>
      <p:sp>
        <p:nvSpPr>
          <p:cNvPr id="18" name="Shape 13"/>
          <p:cNvSpPr/>
          <p:nvPr/>
        </p:nvSpPr>
        <p:spPr>
          <a:xfrm>
            <a:off x="8138160" y="2514600"/>
            <a:ext cx="3520440" cy="3063240"/>
          </a:xfrm>
          <a:prstGeom prst="roundRect">
            <a:avLst>
              <a:gd name="adj" fmla="val 3582"/>
            </a:avLst>
          </a:prstGeom>
          <a:solidFill>
            <a:srgbClr val="0D303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9" name="Shape 14"/>
          <p:cNvSpPr/>
          <p:nvPr/>
        </p:nvSpPr>
        <p:spPr>
          <a:xfrm>
            <a:off x="9555480" y="2834640"/>
            <a:ext cx="685800" cy="685800"/>
          </a:xfrm>
          <a:prstGeom prst="ellipse">
            <a:avLst/>
          </a:prstGeom>
          <a:solidFill>
            <a:srgbClr val="F4A340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0" name="Image 3" descr="icons/warnWhit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33788" y="3012948"/>
            <a:ext cx="329184" cy="329184"/>
          </a:xfrm>
          <a:prstGeom prst="rect">
            <a:avLst/>
          </a:prstGeom>
        </p:spPr>
      </p:pic>
      <p:sp>
        <p:nvSpPr>
          <p:cNvPr id="21" name="Text 15"/>
          <p:cNvSpPr/>
          <p:nvPr/>
        </p:nvSpPr>
        <p:spPr>
          <a:xfrm>
            <a:off x="8321040" y="3703320"/>
            <a:ext cx="315468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4A3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Now imagine a loaded die</a:t>
            </a:r>
            <a:endParaRPr lang="en-US" sz="1600" dirty="0"/>
          </a:p>
        </p:txBody>
      </p:sp>
      <p:sp>
        <p:nvSpPr>
          <p:cNvPr id="22" name="Text 16"/>
          <p:cNvSpPr/>
          <p:nvPr/>
        </p:nvSpPr>
        <p:spPr>
          <a:xfrm>
            <a:off x="8412480" y="4480560"/>
            <a:ext cx="297180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50" dirty="0">
                <a:solidFill>
                  <a:srgbClr val="D8E8E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Weight one face so it lands 9 times out of 10. You still can't be certain — but now you'd bet on it.</a:t>
            </a:r>
            <a:endParaRPr lang="en-US" sz="1250" dirty="0"/>
          </a:p>
        </p:txBody>
      </p:sp>
      <p:sp>
        <p:nvSpPr>
          <p:cNvPr id="23" name="Shape 17"/>
          <p:cNvSpPr/>
          <p:nvPr/>
        </p:nvSpPr>
        <p:spPr>
          <a:xfrm>
            <a:off x="548640" y="5943600"/>
            <a:ext cx="11064240" cy="685800"/>
          </a:xfrm>
          <a:prstGeom prst="roundRect">
            <a:avLst>
              <a:gd name="adj" fmla="val 13333"/>
            </a:avLst>
          </a:prstGeom>
          <a:solidFill>
            <a:srgbClr val="0A5A6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4" name="Text 18"/>
          <p:cNvSpPr/>
          <p:nvPr/>
        </p:nvSpPr>
        <p:spPr>
          <a:xfrm>
            <a:off x="914400" y="5943600"/>
            <a:ext cx="1033272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F4A3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Prediction isn't certainty —  </a:t>
            </a:r>
            <a:r>
              <a:rPr lang="en-US" sz="15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it's knowing the odds and playing them. Keep the loaded die in mind…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8640" y="502920"/>
            <a:ext cx="658368" cy="658368"/>
          </a:xfrm>
          <a:prstGeom prst="ellipse">
            <a:avLst/>
          </a:prstGeom>
          <a:solidFill>
            <a:srgbClr val="0E7C8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3" name="Image 0" descr="icons/diceTe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816" y="674096"/>
            <a:ext cx="316017" cy="31601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417320" y="457200"/>
            <a:ext cx="10241280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400" b="1" dirty="0">
                <a:solidFill>
                  <a:srgbClr val="123F4A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Put them together — that's generative AI</a:t>
            </a:r>
            <a:endParaRPr lang="en-US" sz="3400" dirty="0"/>
          </a:p>
        </p:txBody>
      </p:sp>
      <p:sp>
        <p:nvSpPr>
          <p:cNvPr id="5" name="Shape 2"/>
          <p:cNvSpPr/>
          <p:nvPr/>
        </p:nvSpPr>
        <p:spPr>
          <a:xfrm>
            <a:off x="548640" y="1554480"/>
            <a:ext cx="5623560" cy="640080"/>
          </a:xfrm>
          <a:prstGeom prst="roundRect">
            <a:avLst>
              <a:gd name="adj" fmla="val 14286"/>
            </a:avLst>
          </a:prstGeom>
          <a:solidFill>
            <a:srgbClr val="123F4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868680" y="1554480"/>
            <a:ext cx="51206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Peanut butter and </a:t>
            </a:r>
            <a:r>
              <a:rPr lang="en-US" sz="1700" b="1" dirty="0">
                <a:solidFill>
                  <a:srgbClr val="F4A3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______</a:t>
            </a:r>
            <a:endParaRPr lang="en-US" sz="1700" dirty="0"/>
          </a:p>
        </p:txBody>
      </p:sp>
      <p:sp>
        <p:nvSpPr>
          <p:cNvPr id="7" name="Text 4"/>
          <p:cNvSpPr/>
          <p:nvPr/>
        </p:nvSpPr>
        <p:spPr>
          <a:xfrm>
            <a:off x="566928" y="2331720"/>
            <a:ext cx="5577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i="1" dirty="0">
                <a:solidFill>
                  <a:srgbClr val="5F72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model's “loaded die” for the next word:</a:t>
            </a:r>
            <a:endParaRPr lang="en-US" sz="1300" dirty="0"/>
          </a:p>
        </p:txBody>
      </p:sp>
      <p:sp>
        <p:nvSpPr>
          <p:cNvPr id="8" name="Text 5"/>
          <p:cNvSpPr/>
          <p:nvPr/>
        </p:nvSpPr>
        <p:spPr>
          <a:xfrm>
            <a:off x="548640" y="2788920"/>
            <a:ext cx="14173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450" b="1" dirty="0">
                <a:solidFill>
                  <a:srgbClr val="123F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jelly</a:t>
            </a:r>
            <a:endParaRPr lang="en-US" sz="1450" dirty="0"/>
          </a:p>
        </p:txBody>
      </p:sp>
      <p:sp>
        <p:nvSpPr>
          <p:cNvPr id="9" name="Shape 6"/>
          <p:cNvSpPr/>
          <p:nvPr/>
        </p:nvSpPr>
        <p:spPr>
          <a:xfrm>
            <a:off x="2103120" y="2843784"/>
            <a:ext cx="3364992" cy="402336"/>
          </a:xfrm>
          <a:prstGeom prst="roundRect">
            <a:avLst>
              <a:gd name="adj" fmla="val 15909"/>
            </a:avLst>
          </a:prstGeom>
          <a:solidFill>
            <a:srgbClr val="0E7C8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Text 7"/>
          <p:cNvSpPr/>
          <p:nvPr/>
        </p:nvSpPr>
        <p:spPr>
          <a:xfrm>
            <a:off x="5541264" y="2788920"/>
            <a:ext cx="822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5F72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92%</a:t>
            </a:r>
            <a:endParaRPr lang="en-US" sz="1300" dirty="0"/>
          </a:p>
        </p:txBody>
      </p:sp>
      <p:sp>
        <p:nvSpPr>
          <p:cNvPr id="11" name="Text 8"/>
          <p:cNvSpPr/>
          <p:nvPr/>
        </p:nvSpPr>
        <p:spPr>
          <a:xfrm>
            <a:off x="548640" y="3502152"/>
            <a:ext cx="14173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450" b="1" dirty="0">
                <a:solidFill>
                  <a:srgbClr val="123F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chocolate</a:t>
            </a:r>
            <a:endParaRPr lang="en-US" sz="1450" dirty="0"/>
          </a:p>
        </p:txBody>
      </p:sp>
      <p:sp>
        <p:nvSpPr>
          <p:cNvPr id="12" name="Shape 9"/>
          <p:cNvSpPr/>
          <p:nvPr/>
        </p:nvSpPr>
        <p:spPr>
          <a:xfrm>
            <a:off x="2103120" y="3557016"/>
            <a:ext cx="201168" cy="402336"/>
          </a:xfrm>
          <a:prstGeom prst="roundRect">
            <a:avLst>
              <a:gd name="adj" fmla="val 31818"/>
            </a:avLst>
          </a:prstGeom>
          <a:solidFill>
            <a:srgbClr val="0A5A6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Text 10"/>
          <p:cNvSpPr/>
          <p:nvPr/>
        </p:nvSpPr>
        <p:spPr>
          <a:xfrm>
            <a:off x="2377440" y="3502152"/>
            <a:ext cx="822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5F72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5%</a:t>
            </a:r>
            <a:endParaRPr lang="en-US" sz="1300" dirty="0"/>
          </a:p>
        </p:txBody>
      </p:sp>
      <p:sp>
        <p:nvSpPr>
          <p:cNvPr id="14" name="Text 11"/>
          <p:cNvSpPr/>
          <p:nvPr/>
        </p:nvSpPr>
        <p:spPr>
          <a:xfrm>
            <a:off x="548640" y="4215384"/>
            <a:ext cx="14173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450" b="1" dirty="0">
                <a:solidFill>
                  <a:srgbClr val="123F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crackers</a:t>
            </a:r>
            <a:endParaRPr lang="en-US" sz="1450" dirty="0"/>
          </a:p>
        </p:txBody>
      </p:sp>
      <p:sp>
        <p:nvSpPr>
          <p:cNvPr id="15" name="Shape 12"/>
          <p:cNvSpPr/>
          <p:nvPr/>
        </p:nvSpPr>
        <p:spPr>
          <a:xfrm>
            <a:off x="2103120" y="4270248"/>
            <a:ext cx="201168" cy="402336"/>
          </a:xfrm>
          <a:prstGeom prst="roundRect">
            <a:avLst>
              <a:gd name="adj" fmla="val 31818"/>
            </a:avLst>
          </a:prstGeom>
          <a:solidFill>
            <a:srgbClr val="5E939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Text 13"/>
          <p:cNvSpPr/>
          <p:nvPr/>
        </p:nvSpPr>
        <p:spPr>
          <a:xfrm>
            <a:off x="2377440" y="4215384"/>
            <a:ext cx="822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5F72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2%</a:t>
            </a:r>
            <a:endParaRPr lang="en-US" sz="1300" dirty="0"/>
          </a:p>
        </p:txBody>
      </p:sp>
      <p:sp>
        <p:nvSpPr>
          <p:cNvPr id="17" name="Text 14"/>
          <p:cNvSpPr/>
          <p:nvPr/>
        </p:nvSpPr>
        <p:spPr>
          <a:xfrm>
            <a:off x="548640" y="4928616"/>
            <a:ext cx="14173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450" b="1" dirty="0">
                <a:solidFill>
                  <a:srgbClr val="123F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pickles</a:t>
            </a:r>
            <a:endParaRPr lang="en-US" sz="1450" dirty="0"/>
          </a:p>
        </p:txBody>
      </p:sp>
      <p:sp>
        <p:nvSpPr>
          <p:cNvPr id="18" name="Shape 15"/>
          <p:cNvSpPr/>
          <p:nvPr/>
        </p:nvSpPr>
        <p:spPr>
          <a:xfrm>
            <a:off x="2103120" y="4983480"/>
            <a:ext cx="201168" cy="402336"/>
          </a:xfrm>
          <a:prstGeom prst="roundRect">
            <a:avLst>
              <a:gd name="adj" fmla="val 31818"/>
            </a:avLst>
          </a:prstGeom>
          <a:solidFill>
            <a:srgbClr val="9DB8B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9" name="Text 16"/>
          <p:cNvSpPr/>
          <p:nvPr/>
        </p:nvSpPr>
        <p:spPr>
          <a:xfrm>
            <a:off x="2377440" y="4928616"/>
            <a:ext cx="822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5F72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&lt;1%</a:t>
            </a:r>
            <a:endParaRPr lang="en-US" sz="1300" dirty="0"/>
          </a:p>
        </p:txBody>
      </p:sp>
      <p:sp>
        <p:nvSpPr>
          <p:cNvPr id="20" name="Text 17"/>
          <p:cNvSpPr/>
          <p:nvPr/>
        </p:nvSpPr>
        <p:spPr>
          <a:xfrm>
            <a:off x="548640" y="5669280"/>
            <a:ext cx="562356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i="1" dirty="0">
                <a:solidFill>
                  <a:srgbClr val="5F72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Weights come from patterns in millions of pages of training data — its lifetime of “hearing the phrase.”</a:t>
            </a:r>
            <a:endParaRPr lang="en-US" sz="1250" dirty="0"/>
          </a:p>
        </p:txBody>
      </p:sp>
      <p:sp>
        <p:nvSpPr>
          <p:cNvPr id="21" name="Shape 18"/>
          <p:cNvSpPr/>
          <p:nvPr/>
        </p:nvSpPr>
        <p:spPr>
          <a:xfrm>
            <a:off x="6446520" y="1554480"/>
            <a:ext cx="5166360" cy="1207008"/>
          </a:xfrm>
          <a:prstGeom prst="roundRect">
            <a:avLst>
              <a:gd name="adj" fmla="val 9091"/>
            </a:avLst>
          </a:prstGeom>
          <a:solidFill>
            <a:srgbClr val="EAF3F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2" name="Shape 19"/>
          <p:cNvSpPr/>
          <p:nvPr/>
        </p:nvSpPr>
        <p:spPr>
          <a:xfrm>
            <a:off x="6720840" y="1865376"/>
            <a:ext cx="585216" cy="585216"/>
          </a:xfrm>
          <a:prstGeom prst="ellipse">
            <a:avLst/>
          </a:prstGeom>
          <a:solidFill>
            <a:srgbClr val="0E7C8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3" name="Text 20"/>
          <p:cNvSpPr/>
          <p:nvPr/>
        </p:nvSpPr>
        <p:spPr>
          <a:xfrm>
            <a:off x="6720840" y="1865376"/>
            <a:ext cx="585216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1</a:t>
            </a:r>
            <a:endParaRPr lang="en-US" sz="2000" dirty="0"/>
          </a:p>
        </p:txBody>
      </p:sp>
      <p:sp>
        <p:nvSpPr>
          <p:cNvPr id="24" name="Text 21"/>
          <p:cNvSpPr/>
          <p:nvPr/>
        </p:nvSpPr>
        <p:spPr>
          <a:xfrm>
            <a:off x="7543800" y="1664208"/>
            <a:ext cx="39319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50" b="1" dirty="0">
                <a:solidFill>
                  <a:srgbClr val="123F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Build the loaded die</a:t>
            </a:r>
            <a:endParaRPr lang="en-US" sz="1550" dirty="0"/>
          </a:p>
        </p:txBody>
      </p:sp>
      <p:sp>
        <p:nvSpPr>
          <p:cNvPr id="25" name="Text 22"/>
          <p:cNvSpPr/>
          <p:nvPr/>
        </p:nvSpPr>
        <p:spPr>
          <a:xfrm>
            <a:off x="7543800" y="2066544"/>
            <a:ext cx="393192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2636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For every possible next word, score how likely it is — based on everything it read in training.</a:t>
            </a:r>
            <a:endParaRPr lang="en-US" sz="1150" dirty="0"/>
          </a:p>
        </p:txBody>
      </p:sp>
      <p:sp>
        <p:nvSpPr>
          <p:cNvPr id="26" name="Shape 23"/>
          <p:cNvSpPr/>
          <p:nvPr/>
        </p:nvSpPr>
        <p:spPr>
          <a:xfrm>
            <a:off x="6446520" y="2926080"/>
            <a:ext cx="5166360" cy="1207008"/>
          </a:xfrm>
          <a:prstGeom prst="roundRect">
            <a:avLst>
              <a:gd name="adj" fmla="val 9091"/>
            </a:avLst>
          </a:prstGeom>
          <a:solidFill>
            <a:srgbClr val="EAF3F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7" name="Shape 24"/>
          <p:cNvSpPr/>
          <p:nvPr/>
        </p:nvSpPr>
        <p:spPr>
          <a:xfrm>
            <a:off x="6720840" y="3236976"/>
            <a:ext cx="585216" cy="585216"/>
          </a:xfrm>
          <a:prstGeom prst="ellipse">
            <a:avLst/>
          </a:prstGeom>
          <a:solidFill>
            <a:srgbClr val="0E7C8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8" name="Text 25"/>
          <p:cNvSpPr/>
          <p:nvPr/>
        </p:nvSpPr>
        <p:spPr>
          <a:xfrm>
            <a:off x="6720840" y="3236976"/>
            <a:ext cx="585216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2</a:t>
            </a:r>
            <a:endParaRPr lang="en-US" sz="2000" dirty="0"/>
          </a:p>
        </p:txBody>
      </p:sp>
      <p:sp>
        <p:nvSpPr>
          <p:cNvPr id="29" name="Text 26"/>
          <p:cNvSpPr/>
          <p:nvPr/>
        </p:nvSpPr>
        <p:spPr>
          <a:xfrm>
            <a:off x="7543800" y="3035808"/>
            <a:ext cx="39319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50" b="1" dirty="0">
                <a:solidFill>
                  <a:srgbClr val="123F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Roll it</a:t>
            </a:r>
            <a:endParaRPr lang="en-US" sz="1550" dirty="0"/>
          </a:p>
        </p:txBody>
      </p:sp>
      <p:sp>
        <p:nvSpPr>
          <p:cNvPr id="30" name="Text 27"/>
          <p:cNvSpPr/>
          <p:nvPr/>
        </p:nvSpPr>
        <p:spPr>
          <a:xfrm>
            <a:off x="7543800" y="3438144"/>
            <a:ext cx="393192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2636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Pick a heavily weighted word. Usually “jelly.” Occasionally “chocolate.” That's why answers vary.</a:t>
            </a:r>
            <a:endParaRPr lang="en-US" sz="1150" dirty="0"/>
          </a:p>
        </p:txBody>
      </p:sp>
      <p:sp>
        <p:nvSpPr>
          <p:cNvPr id="31" name="Shape 28"/>
          <p:cNvSpPr/>
          <p:nvPr/>
        </p:nvSpPr>
        <p:spPr>
          <a:xfrm>
            <a:off x="6446520" y="4297680"/>
            <a:ext cx="5166360" cy="1207008"/>
          </a:xfrm>
          <a:prstGeom prst="roundRect">
            <a:avLst>
              <a:gd name="adj" fmla="val 9091"/>
            </a:avLst>
          </a:prstGeom>
          <a:solidFill>
            <a:srgbClr val="EAF3F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2" name="Shape 29"/>
          <p:cNvSpPr/>
          <p:nvPr/>
        </p:nvSpPr>
        <p:spPr>
          <a:xfrm>
            <a:off x="6720840" y="4608576"/>
            <a:ext cx="585216" cy="585216"/>
          </a:xfrm>
          <a:prstGeom prst="ellipse">
            <a:avLst/>
          </a:prstGeom>
          <a:solidFill>
            <a:srgbClr val="F4A34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3" name="Text 30"/>
          <p:cNvSpPr/>
          <p:nvPr/>
        </p:nvSpPr>
        <p:spPr>
          <a:xfrm>
            <a:off x="6720840" y="4608576"/>
            <a:ext cx="585216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3</a:t>
            </a:r>
            <a:endParaRPr lang="en-US" sz="2000" dirty="0"/>
          </a:p>
        </p:txBody>
      </p:sp>
      <p:sp>
        <p:nvSpPr>
          <p:cNvPr id="34" name="Text 31"/>
          <p:cNvSpPr/>
          <p:nvPr/>
        </p:nvSpPr>
        <p:spPr>
          <a:xfrm>
            <a:off x="7543800" y="4407408"/>
            <a:ext cx="39319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50" b="1" dirty="0">
                <a:solidFill>
                  <a:srgbClr val="123F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Repeat, word by word</a:t>
            </a:r>
            <a:endParaRPr lang="en-US" sz="1550" dirty="0"/>
          </a:p>
        </p:txBody>
      </p:sp>
      <p:sp>
        <p:nvSpPr>
          <p:cNvPr id="35" name="Text 32"/>
          <p:cNvSpPr/>
          <p:nvPr/>
        </p:nvSpPr>
        <p:spPr>
          <a:xfrm>
            <a:off x="7543800" y="4809744"/>
            <a:ext cx="393192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2636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Add the word, re-weight the die, roll again. A whole paragraph is thousands of tiny loaded rolls.</a:t>
            </a:r>
            <a:endParaRPr lang="en-US" sz="1150" dirty="0"/>
          </a:p>
        </p:txBody>
      </p:sp>
      <p:sp>
        <p:nvSpPr>
          <p:cNvPr id="36" name="Shape 33"/>
          <p:cNvSpPr/>
          <p:nvPr/>
        </p:nvSpPr>
        <p:spPr>
          <a:xfrm>
            <a:off x="6446520" y="5623560"/>
            <a:ext cx="5166360" cy="868680"/>
          </a:xfrm>
          <a:prstGeom prst="roundRect">
            <a:avLst>
              <a:gd name="adj" fmla="val 12632"/>
            </a:avLst>
          </a:prstGeom>
          <a:solidFill>
            <a:srgbClr val="123F4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7" name="Text 34"/>
          <p:cNvSpPr/>
          <p:nvPr/>
        </p:nvSpPr>
        <p:spPr>
          <a:xfrm>
            <a:off x="6720840" y="5623560"/>
            <a:ext cx="466344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F4A3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This explains both:  </a:t>
            </a:r>
            <a:r>
              <a:rPr lang="en-US" sz="12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why it's so fluent (the odds are usually right) and why it “hallucinates” (a wrong word can still roll high).</a:t>
            </a:r>
            <a:endParaRPr lang="en-US" sz="12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5718</Words>
  <Application>Microsoft Office PowerPoint</Application>
  <PresentationFormat>Widescreen</PresentationFormat>
  <Paragraphs>442</Paragraphs>
  <Slides>37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Trenton Ford</cp:lastModifiedBy>
  <cp:revision>2</cp:revision>
  <dcterms:created xsi:type="dcterms:W3CDTF">2026-07-20T21:02:19Z</dcterms:created>
  <dcterms:modified xsi:type="dcterms:W3CDTF">2026-07-21T02:08:59Z</dcterms:modified>
</cp:coreProperties>
</file>